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78" r:id="rId3"/>
    <p:sldId id="258" r:id="rId4"/>
    <p:sldId id="260" r:id="rId5"/>
    <p:sldId id="279" r:id="rId6"/>
    <p:sldId id="286" r:id="rId7"/>
    <p:sldId id="282" r:id="rId8"/>
    <p:sldId id="283" r:id="rId9"/>
    <p:sldId id="280" r:id="rId10"/>
    <p:sldId id="289" r:id="rId11"/>
    <p:sldId id="284" r:id="rId12"/>
    <p:sldId id="290" r:id="rId13"/>
    <p:sldId id="288" r:id="rId14"/>
    <p:sldId id="285" r:id="rId15"/>
    <p:sldId id="281" r:id="rId16"/>
    <p:sldId id="287" r:id="rId17"/>
    <p:sldId id="292" r:id="rId18"/>
    <p:sldId id="293" r:id="rId19"/>
  </p:sldIdLst>
  <p:sldSz cx="18288000" cy="10287000"/>
  <p:notesSz cx="6858000" cy="9144000"/>
  <p:embeddedFontLst>
    <p:embeddedFont>
      <p:font typeface="윤고딕 Semi-Bold" panose="020B0600000101010101" charset="-127"/>
      <p:regular r:id="rId21"/>
    </p:embeddedFont>
    <p:embeddedFont>
      <p:font typeface="Gotham Bold" panose="020B0600000101010101" charset="0"/>
      <p:regular r:id="rId22"/>
    </p:embeddedFont>
    <p:embeddedFont>
      <p:font typeface="맑은 고딕" panose="020B0503020000020004" pitchFamily="50" charset="-127"/>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C2CD"/>
    <a:srgbClr val="DFD981"/>
    <a:srgbClr val="9ECAB4"/>
    <a:srgbClr val="81C3CB"/>
    <a:srgbClr val="BBD09D"/>
    <a:srgbClr val="BCD19D"/>
    <a:srgbClr val="004AAD"/>
    <a:srgbClr val="FFFFFF"/>
    <a:srgbClr val="388FCC"/>
    <a:srgbClr val="0E77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varScale="1">
        <p:scale>
          <a:sx n="70" d="100"/>
          <a:sy n="70" d="100"/>
        </p:scale>
        <p:origin x="28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8T05:53:06.5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68,'1745'0,"-1688"3,90 16,21 1,-108-17,-1-3,1-3,77-12,178-38,-98 21,-170 23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8T05:57:53.466"/>
    </inkml:context>
    <inkml:brush xml:id="br0">
      <inkml:brushProperty name="width" value="0.4" units="cm"/>
      <inkml:brushProperty name="height" value="0.8" units="cm"/>
      <inkml:brushProperty name="color" value="#A2D762"/>
      <inkml:brushProperty name="tip" value="rectangle"/>
      <inkml:brushProperty name="rasterOp" value="maskPen"/>
      <inkml:brushProperty name="ignorePressure" value="1"/>
    </inkml:brush>
  </inkml:definitions>
  <inkml:trace contextRef="#ctx0" brushRef="#br0">1 0,'5785'0,"-5786"0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8T05:57:59.759"/>
    </inkml:context>
    <inkml:brush xml:id="br0">
      <inkml:brushProperty name="width" value="0.4" units="cm"/>
      <inkml:brushProperty name="height" value="0.8" units="cm"/>
      <inkml:brushProperty name="color" value="#A2D762"/>
      <inkml:brushProperty name="tip" value="rectangle"/>
      <inkml:brushProperty name="rasterOp" value="maskPen"/>
      <inkml:brushProperty name="ignorePressure" value="1"/>
    </inkml:brush>
  </inkml:definitions>
  <inkml:trace contextRef="#ctx0" brushRef="#br0">0 1,'5103'0,"-5097"0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8T05:58:03.742"/>
    </inkml:context>
    <inkml:brush xml:id="br0">
      <inkml:brushProperty name="width" value="0.4" units="cm"/>
      <inkml:brushProperty name="height" value="0.8" units="cm"/>
      <inkml:brushProperty name="color" value="#A2D762"/>
      <inkml:brushProperty name="tip" value="rectangle"/>
      <inkml:brushProperty name="rasterOp" value="maskPen"/>
      <inkml:brushProperty name="ignorePressure" value="1"/>
    </inkml:brush>
  </inkml:definitions>
  <inkml:trace contextRef="#ctx0" brushRef="#br0">1 0,'4357'0,"-4335"0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8T05:58:10.031"/>
    </inkml:context>
    <inkml:brush xml:id="br0">
      <inkml:brushProperty name="width" value="0.4" units="cm"/>
      <inkml:brushProperty name="height" value="0.8" units="cm"/>
      <inkml:brushProperty name="color" value="#A2D762"/>
      <inkml:brushProperty name="tip" value="rectangle"/>
      <inkml:brushProperty name="rasterOp" value="maskPen"/>
      <inkml:brushProperty name="ignorePressure" value="1"/>
    </inkml:brush>
  </inkml:definitions>
  <inkml:trace contextRef="#ctx0" brushRef="#br0">0 0,'4570'0,"-1997"0,-1783 0,-1573 0,1057 0,-225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8T05:58:23.606"/>
    </inkml:context>
    <inkml:brush xml:id="br0">
      <inkml:brushProperty name="width" value="0.4" units="cm"/>
      <inkml:brushProperty name="height" value="0.8" units="cm"/>
      <inkml:brushProperty name="color" value="#A2D762"/>
      <inkml:brushProperty name="tip" value="rectangle"/>
      <inkml:brushProperty name="rasterOp" value="maskPen"/>
      <inkml:brushProperty name="ignorePressure" value="1"/>
    </inkml:brush>
  </inkml:definitions>
  <inkml:trace contextRef="#ctx0" brushRef="#br0">0 1,'4431'0,"-4610"0,131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8T05:58:30.538"/>
    </inkml:context>
    <inkml:brush xml:id="br0">
      <inkml:brushProperty name="width" value="0.4" units="cm"/>
      <inkml:brushProperty name="height" value="0.8" units="cm"/>
      <inkml:brushProperty name="color" value="#A2D762"/>
      <inkml:brushProperty name="tip" value="rectangle"/>
      <inkml:brushProperty name="rasterOp" value="maskPen"/>
      <inkml:brushProperty name="ignorePressure" value="1"/>
    </inkml:brush>
  </inkml:definitions>
  <inkml:trace contextRef="#ctx0" brushRef="#br0">0 1,'5454'0,"-5429"0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8T05:58:33.900"/>
    </inkml:context>
    <inkml:brush xml:id="br0">
      <inkml:brushProperty name="width" value="0.4" units="cm"/>
      <inkml:brushProperty name="height" value="0.8" units="cm"/>
      <inkml:brushProperty name="color" value="#A2D762"/>
      <inkml:brushProperty name="tip" value="rectangle"/>
      <inkml:brushProperty name="rasterOp" value="maskPen"/>
      <inkml:brushProperty name="ignorePressure" value="1"/>
    </inkml:brush>
  </inkml:definitions>
  <inkml:trace contextRef="#ctx0" brushRef="#br0">1 0,'4877'0,"-4806"0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8T05:58:37.569"/>
    </inkml:context>
    <inkml:brush xml:id="br0">
      <inkml:brushProperty name="width" value="0.4" units="cm"/>
      <inkml:brushProperty name="height" value="0.8" units="cm"/>
      <inkml:brushProperty name="color" value="#A2D762"/>
      <inkml:brushProperty name="tip" value="rectangle"/>
      <inkml:brushProperty name="rasterOp" value="maskPen"/>
      <inkml:brushProperty name="ignorePressure" value="1"/>
    </inkml:brush>
  </inkml:definitions>
  <inkml:trace contextRef="#ctx0" brushRef="#br0">0 1,'5397'0,"-5338"0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8T05:58:44.402"/>
    </inkml:context>
    <inkml:brush xml:id="br0">
      <inkml:brushProperty name="width" value="0.4" units="cm"/>
      <inkml:brushProperty name="height" value="0.8" units="cm"/>
      <inkml:brushProperty name="color" value="#A2D762"/>
      <inkml:brushProperty name="tip" value="rectangle"/>
      <inkml:brushProperty name="rasterOp" value="maskPen"/>
      <inkml:brushProperty name="ignorePressure" value="1"/>
    </inkml:brush>
  </inkml:definitions>
  <inkml:trace contextRef="#ctx0" brushRef="#br0">0 0,'5453'0,"-5455"0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8T05:58:47.906"/>
    </inkml:context>
    <inkml:brush xml:id="br0">
      <inkml:brushProperty name="width" value="0.4" units="cm"/>
      <inkml:brushProperty name="height" value="0.8" units="cm"/>
      <inkml:brushProperty name="color" value="#A2D762"/>
      <inkml:brushProperty name="tip" value="rectangle"/>
      <inkml:brushProperty name="rasterOp" value="maskPen"/>
      <inkml:brushProperty name="ignorePressure" value="1"/>
    </inkml:brush>
  </inkml:definitions>
  <inkml:trace contextRef="#ctx0" brushRef="#br0">0 0,'5789'0,"-5767"0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8T05:53:48.3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1,'5496'0,"-5448"0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8T05:59:00.106"/>
    </inkml:context>
    <inkml:brush xml:id="br0">
      <inkml:brushProperty name="width" value="0.4" units="cm"/>
      <inkml:brushProperty name="height" value="0.8" units="cm"/>
      <inkml:brushProperty name="color" value="#A9D8FF"/>
      <inkml:brushProperty name="tip" value="rectangle"/>
      <inkml:brushProperty name="rasterOp" value="maskPen"/>
      <inkml:brushProperty name="ignorePressure" value="1"/>
    </inkml:brush>
  </inkml:definitions>
  <inkml:trace contextRef="#ctx0" brushRef="#br0">0 1,'8306'0,"-8257"0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8T05:59:03.392"/>
    </inkml:context>
    <inkml:brush xml:id="br0">
      <inkml:brushProperty name="width" value="0.4" units="cm"/>
      <inkml:brushProperty name="height" value="0.8" units="cm"/>
      <inkml:brushProperty name="color" value="#A9D8FF"/>
      <inkml:brushProperty name="tip" value="rectangle"/>
      <inkml:brushProperty name="rasterOp" value="maskPen"/>
      <inkml:brushProperty name="ignorePressure" value="1"/>
    </inkml:brush>
  </inkml:definitions>
  <inkml:trace contextRef="#ctx0" brushRef="#br0">0 0,'8577'0,"-8527"0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8T05:59:08.806"/>
    </inkml:context>
    <inkml:brush xml:id="br0">
      <inkml:brushProperty name="width" value="0.4" units="cm"/>
      <inkml:brushProperty name="height" value="0.8" units="cm"/>
      <inkml:brushProperty name="color" value="#A9D8FF"/>
      <inkml:brushProperty name="tip" value="rectangle"/>
      <inkml:brushProperty name="rasterOp" value="maskPen"/>
      <inkml:brushProperty name="ignorePressure" value="1"/>
    </inkml:brush>
  </inkml:definitions>
  <inkml:trace contextRef="#ctx0" brushRef="#br0">0 1,'5572'0,"-5539"0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8T05:59:11.904"/>
    </inkml:context>
    <inkml:brush xml:id="br0">
      <inkml:brushProperty name="width" value="0.4" units="cm"/>
      <inkml:brushProperty name="height" value="0.8" units="cm"/>
      <inkml:brushProperty name="color" value="#A9D8FF"/>
      <inkml:brushProperty name="tip" value="rectangle"/>
      <inkml:brushProperty name="rasterOp" value="maskPen"/>
      <inkml:brushProperty name="ignorePressure" value="1"/>
    </inkml:brush>
  </inkml:definitions>
  <inkml:trace contextRef="#ctx0" brushRef="#br0">0 1,'1826'0,"-1774"0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8T05:59:17.406"/>
    </inkml:context>
    <inkml:brush xml:id="br0">
      <inkml:brushProperty name="width" value="0.4" units="cm"/>
      <inkml:brushProperty name="height" value="0.8" units="cm"/>
      <inkml:brushProperty name="color" value="#A9D8FF"/>
      <inkml:brushProperty name="tip" value="rectangle"/>
      <inkml:brushProperty name="rasterOp" value="maskPen"/>
      <inkml:brushProperty name="ignorePressure" value="1"/>
    </inkml:brush>
  </inkml:definitions>
  <inkml:trace contextRef="#ctx0" brushRef="#br0">0 1,'1074'0,"-1034"0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8T06:50:29.019"/>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1,'12068'0,"-12384"0,267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8T06:54:40.149"/>
    </inkml:context>
    <inkml:brush xml:id="br0">
      <inkml:brushProperty name="width" value="0.4" units="cm"/>
      <inkml:brushProperty name="height" value="0.8" units="cm"/>
      <inkml:brushProperty name="color" value="#A2D762"/>
      <inkml:brushProperty name="tip" value="rectangle"/>
      <inkml:brushProperty name="rasterOp" value="maskPen"/>
      <inkml:brushProperty name="ignorePressure" value="1"/>
    </inkml:brush>
  </inkml:definitions>
  <inkml:trace contextRef="#ctx0" brushRef="#br0">0 0,'12219'0,"-12174"0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8T05:53:55.9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0,'5408'0,"-10714"0,5277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8T05:54:18.2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1,'5081'0,"-5098"0,-3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8T05:54:44.9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1,'2679'0,"-4466"0,1735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8T05:57:23.665"/>
    </inkml:context>
    <inkml:brush xml:id="br0">
      <inkml:brushProperty name="width" value="0.4" units="cm"/>
      <inkml:brushProperty name="height" value="0.8" units="cm"/>
      <inkml:brushProperty name="color" value="#A2D762"/>
      <inkml:brushProperty name="tip" value="rectangle"/>
      <inkml:brushProperty name="rasterOp" value="maskPen"/>
      <inkml:brushProperty name="ignorePressure" value="1"/>
    </inkml:brush>
  </inkml:definitions>
  <inkml:trace contextRef="#ctx0" brushRef="#br0">0 0,'7500'0,"-7451"0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8T05:57:29.183"/>
    </inkml:context>
    <inkml:brush xml:id="br0">
      <inkml:brushProperty name="width" value="0.4" units="cm"/>
      <inkml:brushProperty name="height" value="0.8" units="cm"/>
      <inkml:brushProperty name="color" value="#A2D762"/>
      <inkml:brushProperty name="tip" value="rectangle"/>
      <inkml:brushProperty name="rasterOp" value="maskPen"/>
      <inkml:brushProperty name="ignorePressure" value="1"/>
    </inkml:brush>
  </inkml:definitions>
  <inkml:trace contextRef="#ctx0" brushRef="#br0">0 1,'10737'0,"-10686"0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8T05:57:47.433"/>
    </inkml:context>
    <inkml:brush xml:id="br0">
      <inkml:brushProperty name="width" value="0.4" units="cm"/>
      <inkml:brushProperty name="height" value="0.8" units="cm"/>
      <inkml:brushProperty name="color" value="#A2D762"/>
      <inkml:brushProperty name="tip" value="rectangle"/>
      <inkml:brushProperty name="rasterOp" value="maskPen"/>
      <inkml:brushProperty name="ignorePressure" value="1"/>
    </inkml:brush>
  </inkml:definitions>
  <inkml:trace contextRef="#ctx0" brushRef="#br0">1 1,'7359'0,"-7312"0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8T05:57:50.440"/>
    </inkml:context>
    <inkml:brush xml:id="br0">
      <inkml:brushProperty name="width" value="0.4" units="cm"/>
      <inkml:brushProperty name="height" value="0.8" units="cm"/>
      <inkml:brushProperty name="color" value="#A2D762"/>
      <inkml:brushProperty name="tip" value="rectangle"/>
      <inkml:brushProperty name="rasterOp" value="maskPen"/>
      <inkml:brushProperty name="ignorePressure" value="1"/>
    </inkml:brush>
  </inkml:definitions>
  <inkml:trace contextRef="#ctx0" brushRef="#br0">1 0,'4454'0,"-4411"0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91DA02-6404-44CD-924C-283D580E7A25}" type="datetimeFigureOut">
              <a:rPr lang="ko-KR" altLang="en-US" smtClean="0"/>
              <a:t>2024-06-08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5D99-DC21-4B04-A875-F05A6FCD2EF0}" type="slidenum">
              <a:rPr lang="ko-KR" altLang="en-US" smtClean="0"/>
              <a:t>‹#›</a:t>
            </a:fld>
            <a:endParaRPr lang="ko-KR" altLang="en-US"/>
          </a:p>
        </p:txBody>
      </p:sp>
    </p:spTree>
    <p:extLst>
      <p:ext uri="{BB962C8B-B14F-4D97-AF65-F5344CB8AC3E}">
        <p14:creationId xmlns:p14="http://schemas.microsoft.com/office/powerpoint/2010/main" val="213120946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2C685D99-DC21-4B04-A875-F05A6FCD2EF0}" type="slidenum">
              <a:rPr lang="ko-KR" altLang="en-US" smtClean="0"/>
              <a:t>3</a:t>
            </a:fld>
            <a:endParaRPr lang="ko-KR" altLang="en-US"/>
          </a:p>
        </p:txBody>
      </p:sp>
    </p:spTree>
    <p:extLst>
      <p:ext uri="{BB962C8B-B14F-4D97-AF65-F5344CB8AC3E}">
        <p14:creationId xmlns:p14="http://schemas.microsoft.com/office/powerpoint/2010/main" val="3902959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Insight &amp; Action (1 slide)</a:t>
            </a:r>
          </a:p>
          <a:p>
            <a:r>
              <a:rPr lang="en-US" altLang="ko-KR"/>
              <a:t>1. Specific Forms of Insights</a:t>
            </a:r>
          </a:p>
          <a:p>
            <a:r>
              <a:rPr lang="en-US" altLang="ko-KR"/>
              <a:t>- Binary Classification(0: neutral or dissatisfaction, 1: Satisfaction) </a:t>
            </a:r>
            <a:r>
              <a:rPr lang="ko-KR" altLang="en-US"/>
              <a:t>모델을 활용</a:t>
            </a:r>
          </a:p>
          <a:p>
            <a:r>
              <a:rPr lang="en-US" altLang="ko-KR"/>
              <a:t>- class 1</a:t>
            </a:r>
            <a:r>
              <a:rPr lang="ko-KR" altLang="en-US"/>
              <a:t>에 </a:t>
            </a:r>
            <a:r>
              <a:rPr lang="en-US" altLang="ko-KR"/>
              <a:t>classify</a:t>
            </a:r>
            <a:r>
              <a:rPr lang="ko-KR" altLang="en-US"/>
              <a:t>될 확률을 만족할 확률로써 고려</a:t>
            </a:r>
            <a:r>
              <a:rPr lang="en-US" altLang="ko-KR"/>
              <a:t>, ranging from 0% to 100%.</a:t>
            </a:r>
          </a:p>
          <a:p>
            <a:endParaRPr lang="en-US" altLang="ko-KR"/>
          </a:p>
          <a:p>
            <a:r>
              <a:rPr lang="en-US" altLang="ko-KR"/>
              <a:t>2. Business Actions (to convert insights into value)</a:t>
            </a:r>
          </a:p>
          <a:p>
            <a:r>
              <a:rPr lang="ko-KR" altLang="en-US"/>
              <a:t>계산된 확률</a:t>
            </a:r>
            <a:r>
              <a:rPr lang="en-US" altLang="ko-KR"/>
              <a:t>(p)</a:t>
            </a:r>
            <a:r>
              <a:rPr lang="ko-KR" altLang="en-US"/>
              <a:t>을 바탕으로 고객의 항공권 비교 화면에 다음과 같은 문구를 출력</a:t>
            </a:r>
          </a:p>
          <a:p>
            <a:r>
              <a:rPr lang="en-US" altLang="ko-KR"/>
              <a:t>- 0&lt;=p&lt;40 : "Most customers showed dissatisfaction with this type of ticket."</a:t>
            </a:r>
          </a:p>
          <a:p>
            <a:r>
              <a:rPr lang="en-US" altLang="ko-KR"/>
              <a:t>- 40&lt;=p&lt;70 : "Most customers showed neutral satisfaction with this type of ticket."</a:t>
            </a:r>
          </a:p>
          <a:p>
            <a:r>
              <a:rPr lang="en-US" altLang="ko-KR"/>
              <a:t>- 70&lt;=p&lt;90 : "p% of customers were satisfied with this type of ticket."</a:t>
            </a:r>
          </a:p>
          <a:p>
            <a:r>
              <a:rPr lang="en-US" altLang="ko-KR"/>
              <a:t>- 90&lt;=p&lt;=100 : "Recommended! p% of customers were very satisfied with this type of ticket."</a:t>
            </a:r>
          </a:p>
          <a:p>
            <a:endParaRPr lang="en-US" altLang="ko-KR"/>
          </a:p>
          <a:p>
            <a:r>
              <a:rPr lang="ko-KR" altLang="en-US"/>
              <a:t>또한</a:t>
            </a:r>
            <a:r>
              <a:rPr lang="en-US" altLang="ko-KR"/>
              <a:t>, Binary Classification </a:t>
            </a:r>
            <a:r>
              <a:rPr lang="ko-KR" altLang="en-US"/>
              <a:t>과정에서 활용된 </a:t>
            </a:r>
            <a:r>
              <a:rPr lang="en-US" altLang="ko-KR"/>
              <a:t>features</a:t>
            </a:r>
            <a:r>
              <a:rPr lang="ko-KR" altLang="en-US"/>
              <a:t>에 대해 </a:t>
            </a:r>
            <a:r>
              <a:rPr lang="en-US" altLang="ko-KR"/>
              <a:t>feature importance</a:t>
            </a:r>
            <a:r>
              <a:rPr lang="ko-KR" altLang="en-US"/>
              <a:t>를 계산하여 고객 만족도에 결정적인 요소를 찾아낸 뒤</a:t>
            </a:r>
            <a:r>
              <a:rPr lang="en-US" altLang="ko-KR"/>
              <a:t>, </a:t>
            </a:r>
            <a:r>
              <a:rPr lang="ko-KR" altLang="en-US"/>
              <a:t>해당 요소를 개선하여 고객 만족도를 올리고 </a:t>
            </a:r>
            <a:r>
              <a:rPr lang="en-US" altLang="ko-KR"/>
              <a:t>business plan</a:t>
            </a:r>
            <a:r>
              <a:rPr lang="ko-KR" altLang="en-US"/>
              <a:t>에 반영할 수 있음</a:t>
            </a:r>
            <a:r>
              <a:rPr lang="en-US" altLang="ko-KR"/>
              <a:t>.</a:t>
            </a:r>
            <a:endParaRPr lang="ko-KR" altLang="en-US"/>
          </a:p>
        </p:txBody>
      </p:sp>
      <p:sp>
        <p:nvSpPr>
          <p:cNvPr id="4" name="슬라이드 번호 개체 틀 3"/>
          <p:cNvSpPr>
            <a:spLocks noGrp="1"/>
          </p:cNvSpPr>
          <p:nvPr>
            <p:ph type="sldNum" sz="quarter" idx="5"/>
          </p:nvPr>
        </p:nvSpPr>
        <p:spPr/>
        <p:txBody>
          <a:bodyPr/>
          <a:lstStyle/>
          <a:p>
            <a:fld id="{2C685D99-DC21-4B04-A875-F05A6FCD2EF0}" type="slidenum">
              <a:rPr lang="ko-KR" altLang="en-US" smtClean="0"/>
              <a:t>4</a:t>
            </a:fld>
            <a:endParaRPr lang="ko-KR" altLang="en-US"/>
          </a:p>
        </p:txBody>
      </p:sp>
    </p:spTree>
    <p:extLst>
      <p:ext uri="{BB962C8B-B14F-4D97-AF65-F5344CB8AC3E}">
        <p14:creationId xmlns:p14="http://schemas.microsoft.com/office/powerpoint/2010/main" val="721460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customXml" Target="../ink/ink26.xml"/><Relationship Id="rId5" Type="http://schemas.openxmlformats.org/officeDocument/2006/relationships/image" Target="../media/image39.png"/><Relationship Id="rId4" Type="http://schemas.openxmlformats.org/officeDocument/2006/relationships/customXml" Target="../ink/ink25.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0.png"/><Relationship Id="rId26" Type="http://schemas.openxmlformats.org/officeDocument/2006/relationships/image" Target="../media/image24.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28.png"/><Relationship Id="rId42" Type="http://schemas.openxmlformats.org/officeDocument/2006/relationships/image" Target="../media/image32.png"/><Relationship Id="rId47" Type="http://schemas.openxmlformats.org/officeDocument/2006/relationships/customXml" Target="../ink/ink23.xml"/><Relationship Id="rId50" Type="http://schemas.openxmlformats.org/officeDocument/2006/relationships/image" Target="../media/image36.png"/><Relationship Id="rId7" Type="http://schemas.openxmlformats.org/officeDocument/2006/relationships/customXml" Target="../ink/ink3.xml"/><Relationship Id="rId2" Type="http://schemas.openxmlformats.org/officeDocument/2006/relationships/image" Target="../media/image12.png"/><Relationship Id="rId16" Type="http://schemas.openxmlformats.org/officeDocument/2006/relationships/image" Target="../media/image19.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23.png"/><Relationship Id="rId32" Type="http://schemas.openxmlformats.org/officeDocument/2006/relationships/image" Target="../media/image27.png"/><Relationship Id="rId37" Type="http://schemas.openxmlformats.org/officeDocument/2006/relationships/customXml" Target="../ink/ink18.xml"/><Relationship Id="rId40" Type="http://schemas.openxmlformats.org/officeDocument/2006/relationships/image" Target="../media/image31.png"/><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5.png"/><Relationship Id="rId36" Type="http://schemas.openxmlformats.org/officeDocument/2006/relationships/image" Target="../media/image29.png"/><Relationship Id="rId49" Type="http://schemas.openxmlformats.org/officeDocument/2006/relationships/customXml" Target="../ink/ink24.xml"/><Relationship Id="rId10" Type="http://schemas.openxmlformats.org/officeDocument/2006/relationships/image" Target="../media/image16.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33.png"/><Relationship Id="rId4" Type="http://schemas.openxmlformats.org/officeDocument/2006/relationships/image" Target="../media/image13.png"/><Relationship Id="rId9" Type="http://schemas.openxmlformats.org/officeDocument/2006/relationships/customXml" Target="../ink/ink4.xml"/><Relationship Id="rId14" Type="http://schemas.openxmlformats.org/officeDocument/2006/relationships/image" Target="../media/image18.png"/><Relationship Id="rId22" Type="http://schemas.openxmlformats.org/officeDocument/2006/relationships/image" Target="../media/image22.png"/><Relationship Id="rId27" Type="http://schemas.openxmlformats.org/officeDocument/2006/relationships/customXml" Target="../ink/ink13.xml"/><Relationship Id="rId30" Type="http://schemas.openxmlformats.org/officeDocument/2006/relationships/image" Target="../media/image26.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35.png"/><Relationship Id="rId8" Type="http://schemas.openxmlformats.org/officeDocument/2006/relationships/image" Target="../media/image15.png"/><Relationship Id="rId3" Type="http://schemas.openxmlformats.org/officeDocument/2006/relationships/customXml" Target="../ink/ink1.xml"/><Relationship Id="rId12" Type="http://schemas.openxmlformats.org/officeDocument/2006/relationships/image" Target="../media/image17.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0.png"/><Relationship Id="rId46" Type="http://schemas.openxmlformats.org/officeDocument/2006/relationships/image" Target="../media/image34.png"/><Relationship Id="rId20" Type="http://schemas.openxmlformats.org/officeDocument/2006/relationships/image" Target="../media/image21.png"/><Relationship Id="rId41" Type="http://schemas.openxmlformats.org/officeDocument/2006/relationships/customXml" Target="../ink/ink20.xml"/><Relationship Id="rId1" Type="http://schemas.openxmlformats.org/officeDocument/2006/relationships/slideLayout" Target="../slideLayouts/slideLayout7.xml"/><Relationship Id="rId6"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118"/>
            <a:ext cx="18288000" cy="10287000"/>
          </a:xfrm>
          <a:prstGeom prst="rect">
            <a:avLst/>
          </a:prstGeom>
          <a:solidFill>
            <a:srgbClr val="F6F6F6"/>
          </a:solidFill>
        </p:spPr>
        <p:txBody>
          <a:bodyPr/>
          <a:lstStyle/>
          <a:p>
            <a:endParaRPr lang="ko-KR" altLang="en-US"/>
          </a:p>
        </p:txBody>
      </p:sp>
      <p:sp>
        <p:nvSpPr>
          <p:cNvPr id="3" name="AutoShape 3"/>
          <p:cNvSpPr/>
          <p:nvPr/>
        </p:nvSpPr>
        <p:spPr>
          <a:xfrm flipV="1">
            <a:off x="8415003" y="3720298"/>
            <a:ext cx="1457994" cy="0"/>
          </a:xfrm>
          <a:prstGeom prst="line">
            <a:avLst/>
          </a:prstGeom>
          <a:ln w="95250" cap="flat">
            <a:solidFill>
              <a:srgbClr val="004AAD"/>
            </a:solidFill>
            <a:prstDash val="solid"/>
            <a:headEnd type="none" w="sm" len="sm"/>
            <a:tailEnd type="none" w="sm" len="sm"/>
          </a:ln>
        </p:spPr>
        <p:txBody>
          <a:bodyPr/>
          <a:lstStyle/>
          <a:p>
            <a:endParaRPr lang="ko-KR" altLang="en-US"/>
          </a:p>
        </p:txBody>
      </p:sp>
      <p:sp>
        <p:nvSpPr>
          <p:cNvPr id="4" name="Freeform 4"/>
          <p:cNvSpPr/>
          <p:nvPr/>
        </p:nvSpPr>
        <p:spPr>
          <a:xfrm>
            <a:off x="8001000" y="1255372"/>
            <a:ext cx="2464926" cy="2464926"/>
          </a:xfrm>
          <a:custGeom>
            <a:avLst/>
            <a:gdLst/>
            <a:ahLst/>
            <a:cxnLst/>
            <a:rect l="l" t="t" r="r" b="b"/>
            <a:pathLst>
              <a:path w="2464926" h="2464926">
                <a:moveTo>
                  <a:pt x="0" y="0"/>
                </a:moveTo>
                <a:lnTo>
                  <a:pt x="2464926" y="0"/>
                </a:lnTo>
                <a:lnTo>
                  <a:pt x="2464926" y="2464926"/>
                </a:lnTo>
                <a:lnTo>
                  <a:pt x="0" y="24649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p:cNvSpPr txBox="1"/>
          <p:nvPr/>
        </p:nvSpPr>
        <p:spPr>
          <a:xfrm>
            <a:off x="1028700" y="4107761"/>
            <a:ext cx="16230600" cy="1171575"/>
          </a:xfrm>
          <a:prstGeom prst="rect">
            <a:avLst/>
          </a:prstGeom>
        </p:spPr>
        <p:txBody>
          <a:bodyPr lIns="0" tIns="0" rIns="0" bIns="0" rtlCol="0" anchor="t">
            <a:spAutoFit/>
          </a:bodyPr>
          <a:lstStyle/>
          <a:p>
            <a:pPr algn="ctr">
              <a:lnSpc>
                <a:spcPts val="9286"/>
              </a:lnSpc>
            </a:pPr>
            <a:r>
              <a:rPr lang="en-US" sz="7738" spc="270">
                <a:solidFill>
                  <a:srgbClr val="004AAD"/>
                </a:solidFill>
                <a:latin typeface="Gotham Bold"/>
              </a:rPr>
              <a:t>FROM DATA TO DELIGHT </a:t>
            </a:r>
          </a:p>
        </p:txBody>
      </p:sp>
      <p:sp>
        <p:nvSpPr>
          <p:cNvPr id="6" name="TextBox 6"/>
          <p:cNvSpPr txBox="1"/>
          <p:nvPr/>
        </p:nvSpPr>
        <p:spPr>
          <a:xfrm>
            <a:off x="3161705" y="5469836"/>
            <a:ext cx="11964591" cy="552452"/>
          </a:xfrm>
          <a:prstGeom prst="rect">
            <a:avLst/>
          </a:prstGeom>
        </p:spPr>
        <p:txBody>
          <a:bodyPr lIns="0" tIns="0" rIns="0" bIns="0" rtlCol="0" anchor="t">
            <a:spAutoFit/>
          </a:bodyPr>
          <a:lstStyle/>
          <a:p>
            <a:pPr algn="ctr">
              <a:lnSpc>
                <a:spcPts val="4679"/>
              </a:lnSpc>
              <a:spcBef>
                <a:spcPct val="0"/>
              </a:spcBef>
            </a:pPr>
            <a:r>
              <a:rPr lang="en-US" sz="2599" spc="77" dirty="0">
                <a:solidFill>
                  <a:srgbClr val="4E688F"/>
                </a:solidFill>
                <a:latin typeface="윤고딕 Semi-Bold"/>
              </a:rPr>
              <a:t>Leveraging Airline Passenger Data to Optimize Booking Experience</a:t>
            </a:r>
          </a:p>
        </p:txBody>
      </p:sp>
      <p:sp>
        <p:nvSpPr>
          <p:cNvPr id="7" name="TextBox 6">
            <a:extLst>
              <a:ext uri="{FF2B5EF4-FFF2-40B4-BE49-F238E27FC236}">
                <a16:creationId xmlns:a16="http://schemas.microsoft.com/office/drawing/2014/main" id="{BC7C9D8E-C967-79D8-45A5-D97C95FD0C8F}"/>
              </a:ext>
            </a:extLst>
          </p:cNvPr>
          <p:cNvSpPr txBox="1"/>
          <p:nvPr/>
        </p:nvSpPr>
        <p:spPr>
          <a:xfrm>
            <a:off x="2247900" y="6032837"/>
            <a:ext cx="13792200" cy="1015663"/>
          </a:xfrm>
          <a:prstGeom prst="rect">
            <a:avLst/>
          </a:prstGeom>
          <a:noFill/>
        </p:spPr>
        <p:txBody>
          <a:bodyPr wrap="square" rtlCol="0">
            <a:spAutoFit/>
          </a:bodyPr>
          <a:lstStyle/>
          <a:p>
            <a:pPr algn="ctr"/>
            <a:endParaRPr lang="en-US" altLang="ko-KR" sz="2000">
              <a:solidFill>
                <a:schemeClr val="bg1">
                  <a:lumMod val="50000"/>
                </a:schemeClr>
              </a:solidFill>
              <a:latin typeface="Gotham Bold" panose="020B0600000101010101" charset="0"/>
              <a:cs typeface="Gotham Bold" panose="020B0600000101010101" charset="0"/>
            </a:endParaRPr>
          </a:p>
          <a:p>
            <a:pPr algn="ctr"/>
            <a:r>
              <a:rPr lang="en-US" altLang="ko-KR" sz="2000">
                <a:solidFill>
                  <a:schemeClr val="bg1">
                    <a:lumMod val="50000"/>
                  </a:schemeClr>
                </a:solidFill>
                <a:latin typeface="Gotham Bold" panose="020B0600000101010101" charset="0"/>
                <a:cs typeface="Gotham Bold" panose="020B0600000101010101" charset="0"/>
              </a:rPr>
              <a:t>Shin Eunji (2217015), Jo</a:t>
            </a:r>
            <a:r>
              <a:rPr lang="ko-KR" altLang="en-US" sz="2000">
                <a:solidFill>
                  <a:schemeClr val="bg1">
                    <a:lumMod val="50000"/>
                  </a:schemeClr>
                </a:solidFill>
                <a:latin typeface="Gotham Bold" panose="020B0600000101010101" charset="0"/>
                <a:cs typeface="Gotham Bold" panose="020B0600000101010101" charset="0"/>
              </a:rPr>
              <a:t> </a:t>
            </a:r>
            <a:r>
              <a:rPr lang="en-US" altLang="ko-KR" sz="2000">
                <a:solidFill>
                  <a:schemeClr val="bg1">
                    <a:lumMod val="50000"/>
                  </a:schemeClr>
                </a:solidFill>
                <a:latin typeface="Gotham Bold" panose="020B0600000101010101" charset="0"/>
                <a:cs typeface="Gotham Bold" panose="020B0600000101010101" charset="0"/>
              </a:rPr>
              <a:t>Seungyeon (2391028)</a:t>
            </a:r>
          </a:p>
          <a:p>
            <a:pPr algn="ctr"/>
            <a:r>
              <a:rPr lang="en-US" altLang="ko-KR" sz="2000">
                <a:solidFill>
                  <a:schemeClr val="bg1">
                    <a:lumMod val="50000"/>
                  </a:schemeClr>
                </a:solidFill>
                <a:latin typeface="Gotham Bold" panose="020B0600000101010101" charset="0"/>
                <a:cs typeface="Gotham Bold" panose="020B0600000101010101" charset="0"/>
              </a:rPr>
              <a:t>TEAM 5 </a:t>
            </a:r>
            <a:endParaRPr lang="ko-KR" altLang="en-US" sz="2000">
              <a:solidFill>
                <a:schemeClr val="bg1">
                  <a:lumMod val="50000"/>
                </a:schemeClr>
              </a:solidFill>
              <a:latin typeface="Gotham Bold" panose="020B0600000101010101" charset="0"/>
              <a:cs typeface="Gotham Bold" panose="020B0600000101010101"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1A923BEA-ED5E-7F41-2614-EEFE84EBD830}"/>
              </a:ext>
            </a:extLst>
          </p:cNvPr>
          <p:cNvSpPr/>
          <p:nvPr/>
        </p:nvSpPr>
        <p:spPr>
          <a:xfrm>
            <a:off x="-12290" y="0"/>
            <a:ext cx="18288000" cy="10287000"/>
          </a:xfrm>
          <a:prstGeom prst="rect">
            <a:avLst/>
          </a:prstGeom>
          <a:solidFill>
            <a:srgbClr val="F6F6F6"/>
          </a:solidFill>
        </p:spPr>
        <p:txBody>
          <a:bodyPr/>
          <a:lstStyle/>
          <a:p>
            <a:endParaRPr lang="ko-KR" altLang="en-US"/>
          </a:p>
        </p:txBody>
      </p:sp>
      <p:sp>
        <p:nvSpPr>
          <p:cNvPr id="3" name="TextBox 2">
            <a:extLst>
              <a:ext uri="{FF2B5EF4-FFF2-40B4-BE49-F238E27FC236}">
                <a16:creationId xmlns:a16="http://schemas.microsoft.com/office/drawing/2014/main" id="{A42D100C-FC28-92E4-6AEB-97442C3E49B4}"/>
              </a:ext>
            </a:extLst>
          </p:cNvPr>
          <p:cNvSpPr txBox="1"/>
          <p:nvPr/>
        </p:nvSpPr>
        <p:spPr>
          <a:xfrm flipH="1">
            <a:off x="762000" y="1358943"/>
            <a:ext cx="6202681" cy="553998"/>
          </a:xfrm>
          <a:prstGeom prst="rect">
            <a:avLst/>
          </a:prstGeom>
          <a:noFill/>
        </p:spPr>
        <p:txBody>
          <a:bodyPr wrap="square" rtlCol="0">
            <a:spAutoFit/>
          </a:bodyPr>
          <a:lstStyle/>
          <a:p>
            <a:r>
              <a:rPr lang="en-US" altLang="ko-KR" sz="3000">
                <a:latin typeface="Gotham Bold" panose="020B0600000101010101" charset="0"/>
                <a:cs typeface="Gotham Bold" panose="020B0600000101010101" charset="0"/>
              </a:rPr>
              <a:t>1. Handling NaN  values</a:t>
            </a:r>
            <a:endParaRPr lang="ko-KR" altLang="en-US" sz="3000">
              <a:latin typeface="Gotham Bold" panose="020B0600000101010101" charset="0"/>
              <a:cs typeface="Gotham Bold" panose="020B0600000101010101" charset="0"/>
            </a:endParaRPr>
          </a:p>
        </p:txBody>
      </p:sp>
      <p:sp>
        <p:nvSpPr>
          <p:cNvPr id="10" name="직각 삼각형 9">
            <a:extLst>
              <a:ext uri="{FF2B5EF4-FFF2-40B4-BE49-F238E27FC236}">
                <a16:creationId xmlns:a16="http://schemas.microsoft.com/office/drawing/2014/main" id="{05FE7308-B48A-0FCD-2396-8300DF1A02AB}"/>
              </a:ext>
            </a:extLst>
          </p:cNvPr>
          <p:cNvSpPr/>
          <p:nvPr/>
        </p:nvSpPr>
        <p:spPr>
          <a:xfrm rot="10800000">
            <a:off x="13939837" y="-31421"/>
            <a:ext cx="4348163" cy="4348163"/>
          </a:xfrm>
          <a:prstGeom prst="rtTriangle">
            <a:avLst/>
          </a:prstGeom>
          <a:solidFill>
            <a:srgbClr val="004A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2">
            <a:extLst>
              <a:ext uri="{FF2B5EF4-FFF2-40B4-BE49-F238E27FC236}">
                <a16:creationId xmlns:a16="http://schemas.microsoft.com/office/drawing/2014/main" id="{A4D7800E-C9E8-66E4-ED5A-C416E97EE98E}"/>
              </a:ext>
            </a:extLst>
          </p:cNvPr>
          <p:cNvSpPr txBox="1"/>
          <p:nvPr/>
        </p:nvSpPr>
        <p:spPr>
          <a:xfrm rot="2499175">
            <a:off x="14606164" y="1121855"/>
            <a:ext cx="4392070" cy="909864"/>
          </a:xfrm>
          <a:prstGeom prst="rect">
            <a:avLst/>
          </a:prstGeom>
        </p:spPr>
        <p:txBody>
          <a:bodyPr wrap="square" lIns="0" tIns="0" rIns="0" bIns="0" rtlCol="0" anchor="t">
            <a:spAutoFit/>
          </a:bodyPr>
          <a:lstStyle/>
          <a:p>
            <a:pPr algn="ctr">
              <a:lnSpc>
                <a:spcPts val="8539"/>
              </a:lnSpc>
            </a:pPr>
            <a:r>
              <a:rPr lang="en-US" sz="2900" b="1" spc="213">
                <a:solidFill>
                  <a:srgbClr val="F6F6F6"/>
                </a:solidFill>
                <a:latin typeface="Gotham Bold"/>
              </a:rPr>
              <a:t>Techniques</a:t>
            </a:r>
          </a:p>
        </p:txBody>
      </p:sp>
      <p:sp>
        <p:nvSpPr>
          <p:cNvPr id="12" name="직사각형 11">
            <a:extLst>
              <a:ext uri="{FF2B5EF4-FFF2-40B4-BE49-F238E27FC236}">
                <a16:creationId xmlns:a16="http://schemas.microsoft.com/office/drawing/2014/main" id="{3EAE5E60-C983-A62C-A9BE-BF1D1112AB92}"/>
              </a:ext>
            </a:extLst>
          </p:cNvPr>
          <p:cNvSpPr/>
          <p:nvPr/>
        </p:nvSpPr>
        <p:spPr>
          <a:xfrm rot="2514938">
            <a:off x="16406697" y="1376262"/>
            <a:ext cx="1086054" cy="5925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2">
            <a:extLst>
              <a:ext uri="{FF2B5EF4-FFF2-40B4-BE49-F238E27FC236}">
                <a16:creationId xmlns:a16="http://schemas.microsoft.com/office/drawing/2014/main" id="{A959B571-A7E3-9D4E-DCAC-14FDE7F9501C}"/>
              </a:ext>
            </a:extLst>
          </p:cNvPr>
          <p:cNvSpPr txBox="1"/>
          <p:nvPr/>
        </p:nvSpPr>
        <p:spPr>
          <a:xfrm>
            <a:off x="533400" y="465364"/>
            <a:ext cx="8753987" cy="744435"/>
          </a:xfrm>
          <a:prstGeom prst="rect">
            <a:avLst/>
          </a:prstGeom>
        </p:spPr>
        <p:txBody>
          <a:bodyPr wrap="square" lIns="0" tIns="0" rIns="0" bIns="0" rtlCol="0" anchor="t">
            <a:spAutoFit/>
          </a:bodyPr>
          <a:lstStyle/>
          <a:p>
            <a:pPr algn="just">
              <a:lnSpc>
                <a:spcPts val="6299"/>
              </a:lnSpc>
            </a:pPr>
            <a:r>
              <a:rPr lang="en-US" sz="4500" spc="157">
                <a:solidFill>
                  <a:srgbClr val="004AAD"/>
                </a:solidFill>
                <a:latin typeface="Gotham Bold"/>
              </a:rPr>
              <a:t>DATA PREPROCESSING</a:t>
            </a:r>
          </a:p>
        </p:txBody>
      </p:sp>
      <p:grpSp>
        <p:nvGrpSpPr>
          <p:cNvPr id="4" name="그룹 3">
            <a:extLst>
              <a:ext uri="{FF2B5EF4-FFF2-40B4-BE49-F238E27FC236}">
                <a16:creationId xmlns:a16="http://schemas.microsoft.com/office/drawing/2014/main" id="{3C734B63-74BD-9877-6E7C-BA890D523F16}"/>
              </a:ext>
            </a:extLst>
          </p:cNvPr>
          <p:cNvGrpSpPr/>
          <p:nvPr/>
        </p:nvGrpSpPr>
        <p:grpSpPr>
          <a:xfrm>
            <a:off x="1219200" y="1816608"/>
            <a:ext cx="14968255" cy="8046337"/>
            <a:chOff x="1557593" y="1775299"/>
            <a:chExt cx="15816007" cy="8254252"/>
          </a:xfrm>
        </p:grpSpPr>
        <p:pic>
          <p:nvPicPr>
            <p:cNvPr id="14" name="그림 13">
              <a:extLst>
                <a:ext uri="{FF2B5EF4-FFF2-40B4-BE49-F238E27FC236}">
                  <a16:creationId xmlns:a16="http://schemas.microsoft.com/office/drawing/2014/main" id="{A3D298EA-068E-4CE4-B6C5-2DFCD910BFDF}"/>
                </a:ext>
              </a:extLst>
            </p:cNvPr>
            <p:cNvPicPr>
              <a:picLocks noChangeAspect="1"/>
            </p:cNvPicPr>
            <p:nvPr/>
          </p:nvPicPr>
          <p:blipFill rotWithShape="1">
            <a:blip r:embed="rId2"/>
            <a:srcRect b="1722"/>
            <a:stretch/>
          </p:blipFill>
          <p:spPr>
            <a:xfrm>
              <a:off x="2117643" y="2114081"/>
              <a:ext cx="4847038" cy="7068019"/>
            </a:xfrm>
            <a:prstGeom prst="rect">
              <a:avLst/>
            </a:prstGeom>
          </p:spPr>
        </p:pic>
        <p:sp>
          <p:nvSpPr>
            <p:cNvPr id="15" name="TextBox 14">
              <a:extLst>
                <a:ext uri="{FF2B5EF4-FFF2-40B4-BE49-F238E27FC236}">
                  <a16:creationId xmlns:a16="http://schemas.microsoft.com/office/drawing/2014/main" id="{FD6356D9-3026-7C46-9E8F-F446A8BF025A}"/>
                </a:ext>
              </a:extLst>
            </p:cNvPr>
            <p:cNvSpPr txBox="1"/>
            <p:nvPr/>
          </p:nvSpPr>
          <p:spPr>
            <a:xfrm>
              <a:off x="1557593" y="9321665"/>
              <a:ext cx="6705600" cy="707886"/>
            </a:xfrm>
            <a:prstGeom prst="rect">
              <a:avLst/>
            </a:prstGeom>
            <a:noFill/>
          </p:spPr>
          <p:txBody>
            <a:bodyPr wrap="square" rtlCol="0">
              <a:spAutoFit/>
            </a:bodyPr>
            <a:lstStyle/>
            <a:p>
              <a:r>
                <a:rPr lang="en-US" altLang="ko-KR" sz="2000">
                  <a:latin typeface="Gotham Bold" panose="020B0600000101010101" charset="0"/>
                  <a:cs typeface="Gotham Bold" panose="020B0600000101010101" charset="0"/>
                </a:rPr>
                <a:t>There were 310 NaN values in ‘Arrival Delay in Minutes’ colmns.</a:t>
              </a:r>
              <a:endParaRPr lang="ko-KR" altLang="en-US" sz="2000">
                <a:latin typeface="Gotham Bold" panose="020B0600000101010101" charset="0"/>
                <a:cs typeface="Gotham Bold" panose="020B0600000101010101" charset="0"/>
              </a:endParaRPr>
            </a:p>
          </p:txBody>
        </p:sp>
        <p:pic>
          <p:nvPicPr>
            <p:cNvPr id="17" name="그림 16">
              <a:extLst>
                <a:ext uri="{FF2B5EF4-FFF2-40B4-BE49-F238E27FC236}">
                  <a16:creationId xmlns:a16="http://schemas.microsoft.com/office/drawing/2014/main" id="{2DFC0B60-9420-3D0C-A585-6EFB047A95C8}"/>
                </a:ext>
              </a:extLst>
            </p:cNvPr>
            <p:cNvPicPr>
              <a:picLocks noChangeAspect="1"/>
            </p:cNvPicPr>
            <p:nvPr/>
          </p:nvPicPr>
          <p:blipFill rotWithShape="1">
            <a:blip r:embed="rId3"/>
            <a:srcRect l="3750" t="5329" r="52494" b="83606"/>
            <a:stretch/>
          </p:blipFill>
          <p:spPr>
            <a:xfrm>
              <a:off x="7543800" y="5123083"/>
              <a:ext cx="2120878" cy="988440"/>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잉크 5">
                  <a:extLst>
                    <a:ext uri="{FF2B5EF4-FFF2-40B4-BE49-F238E27FC236}">
                      <a16:creationId xmlns:a16="http://schemas.microsoft.com/office/drawing/2014/main" id="{80A79A06-77E0-A92C-F208-1C0A60BA00CC}"/>
                    </a:ext>
                  </a:extLst>
                </p14:cNvPr>
                <p14:cNvContentPartPr/>
                <p14:nvPr/>
              </p14:nvContentPartPr>
              <p14:xfrm>
                <a:off x="2270834" y="8827455"/>
                <a:ext cx="4591440" cy="360"/>
              </p14:xfrm>
            </p:contentPart>
          </mc:Choice>
          <mc:Fallback>
            <p:pic>
              <p:nvPicPr>
                <p:cNvPr id="6" name="잉크 5">
                  <a:extLst>
                    <a:ext uri="{FF2B5EF4-FFF2-40B4-BE49-F238E27FC236}">
                      <a16:creationId xmlns:a16="http://schemas.microsoft.com/office/drawing/2014/main" id="{80A79A06-77E0-A92C-F208-1C0A60BA00CC}"/>
                    </a:ext>
                  </a:extLst>
                </p:cNvPr>
                <p:cNvPicPr/>
                <p:nvPr/>
              </p:nvPicPr>
              <p:blipFill>
                <a:blip r:embed="rId5"/>
                <a:stretch>
                  <a:fillRect/>
                </a:stretch>
              </p:blipFill>
              <p:spPr>
                <a:xfrm>
                  <a:off x="2194747" y="8683455"/>
                  <a:ext cx="4743233" cy="288000"/>
                </a:xfrm>
                <a:prstGeom prst="rect">
                  <a:avLst/>
                </a:prstGeom>
              </p:spPr>
            </p:pic>
          </mc:Fallback>
        </mc:AlternateContent>
        <p:pic>
          <p:nvPicPr>
            <p:cNvPr id="7" name="그림 6">
              <a:extLst>
                <a:ext uri="{FF2B5EF4-FFF2-40B4-BE49-F238E27FC236}">
                  <a16:creationId xmlns:a16="http://schemas.microsoft.com/office/drawing/2014/main" id="{F22B3E87-93EF-91D5-61C8-739A92F30374}"/>
                </a:ext>
              </a:extLst>
            </p:cNvPr>
            <p:cNvPicPr>
              <a:picLocks noChangeAspect="1"/>
            </p:cNvPicPr>
            <p:nvPr/>
          </p:nvPicPr>
          <p:blipFill rotWithShape="1">
            <a:blip r:embed="rId3"/>
            <a:srcRect t="18137"/>
            <a:stretch/>
          </p:blipFill>
          <p:spPr>
            <a:xfrm>
              <a:off x="11170128" y="1775299"/>
              <a:ext cx="4847038" cy="7312883"/>
            </a:xfrm>
            <a:prstGeom prst="rect">
              <a:avLst/>
            </a:prstGeom>
          </p:spPr>
        </p:pic>
        <p:sp>
          <p:nvSpPr>
            <p:cNvPr id="9" name="TextBox 8">
              <a:extLst>
                <a:ext uri="{FF2B5EF4-FFF2-40B4-BE49-F238E27FC236}">
                  <a16:creationId xmlns:a16="http://schemas.microsoft.com/office/drawing/2014/main" id="{D6AE446C-4A76-5FC7-76CA-D2D22A9C429A}"/>
                </a:ext>
              </a:extLst>
            </p:cNvPr>
            <p:cNvSpPr txBox="1"/>
            <p:nvPr/>
          </p:nvSpPr>
          <p:spPr>
            <a:xfrm>
              <a:off x="10668000" y="9355186"/>
              <a:ext cx="6705600" cy="400110"/>
            </a:xfrm>
            <a:prstGeom prst="rect">
              <a:avLst/>
            </a:prstGeom>
            <a:noFill/>
          </p:spPr>
          <p:txBody>
            <a:bodyPr wrap="square" rtlCol="0">
              <a:spAutoFit/>
            </a:bodyPr>
            <a:lstStyle/>
            <a:p>
              <a:r>
                <a:rPr lang="en-US" altLang="ko-KR" sz="2000" dirty="0">
                  <a:latin typeface="Gotham Bold" panose="020B0600000101010101" charset="0"/>
                  <a:cs typeface="Gotham Bold" panose="020B0600000101010101" charset="0"/>
                </a:rPr>
                <a:t>So we removed rows containing </a:t>
              </a:r>
              <a:r>
                <a:rPr lang="en-US" altLang="ko-KR" sz="2000" dirty="0" err="1">
                  <a:latin typeface="Gotham Bold" panose="020B0600000101010101" charset="0"/>
                  <a:cs typeface="Gotham Bold" panose="020B0600000101010101" charset="0"/>
                </a:rPr>
                <a:t>NaN</a:t>
              </a:r>
              <a:r>
                <a:rPr lang="en-US" altLang="ko-KR" sz="2000" dirty="0">
                  <a:latin typeface="Gotham Bold" panose="020B0600000101010101" charset="0"/>
                  <a:cs typeface="Gotham Bold" panose="020B0600000101010101" charset="0"/>
                </a:rPr>
                <a:t> values.</a:t>
              </a:r>
              <a:endParaRPr lang="ko-KR" altLang="en-US" sz="2000" dirty="0">
                <a:latin typeface="Gotham Bold" panose="020B0600000101010101" charset="0"/>
                <a:cs typeface="Gotham Bold" panose="020B0600000101010101" charset="0"/>
              </a:endParaRPr>
            </a:p>
          </p:txBody>
        </p:sp>
        <p:sp>
          <p:nvSpPr>
            <p:cNvPr id="13" name="화살표: 오른쪽 12">
              <a:extLst>
                <a:ext uri="{FF2B5EF4-FFF2-40B4-BE49-F238E27FC236}">
                  <a16:creationId xmlns:a16="http://schemas.microsoft.com/office/drawing/2014/main" id="{58EC52E9-0FC0-346B-B501-76E8AF12200B}"/>
                </a:ext>
              </a:extLst>
            </p:cNvPr>
            <p:cNvSpPr/>
            <p:nvPr/>
          </p:nvSpPr>
          <p:spPr>
            <a:xfrm>
              <a:off x="9514519" y="5445987"/>
              <a:ext cx="1295400" cy="457200"/>
            </a:xfrm>
            <a:prstGeom prst="rightArrow">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p14="http://schemas.microsoft.com/office/powerpoint/2010/main" Requires="p14">
            <p:contentPart p14:bwMode="auto" r:id="rId6">
              <p14:nvContentPartPr>
                <p14:cNvPr id="16" name="잉크 15">
                  <a:extLst>
                    <a:ext uri="{FF2B5EF4-FFF2-40B4-BE49-F238E27FC236}">
                      <a16:creationId xmlns:a16="http://schemas.microsoft.com/office/drawing/2014/main" id="{84BF0151-F070-9CDB-C190-D5ECDD94DADE}"/>
                    </a:ext>
                  </a:extLst>
                </p14:cNvPr>
                <p14:cNvContentPartPr/>
                <p14:nvPr/>
              </p14:nvContentPartPr>
              <p14:xfrm>
                <a:off x="11170128" y="8648700"/>
                <a:ext cx="4665240" cy="360"/>
              </p14:xfrm>
            </p:contentPart>
          </mc:Choice>
          <mc:Fallback>
            <p:pic>
              <p:nvPicPr>
                <p:cNvPr id="16" name="잉크 15">
                  <a:extLst>
                    <a:ext uri="{FF2B5EF4-FFF2-40B4-BE49-F238E27FC236}">
                      <a16:creationId xmlns:a16="http://schemas.microsoft.com/office/drawing/2014/main" id="{84BF0151-F070-9CDB-C190-D5ECDD94DADE}"/>
                    </a:ext>
                  </a:extLst>
                </p:cNvPr>
                <p:cNvPicPr/>
                <p:nvPr/>
              </p:nvPicPr>
              <p:blipFill>
                <a:blip r:embed="rId7"/>
                <a:stretch>
                  <a:fillRect/>
                </a:stretch>
              </p:blipFill>
              <p:spPr>
                <a:xfrm>
                  <a:off x="11094054" y="8504700"/>
                  <a:ext cx="4817008" cy="288000"/>
                </a:xfrm>
                <a:prstGeom prst="rect">
                  <a:avLst/>
                </a:prstGeom>
              </p:spPr>
            </p:pic>
          </mc:Fallback>
        </mc:AlternateContent>
      </p:grpSp>
    </p:spTree>
    <p:extLst>
      <p:ext uri="{BB962C8B-B14F-4D97-AF65-F5344CB8AC3E}">
        <p14:creationId xmlns:p14="http://schemas.microsoft.com/office/powerpoint/2010/main" val="4159777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E1CE6E-2AEF-87EB-D00D-5036C5F28F3F}"/>
              </a:ext>
            </a:extLst>
          </p:cNvPr>
          <p:cNvSpPr txBox="1"/>
          <p:nvPr/>
        </p:nvSpPr>
        <p:spPr>
          <a:xfrm flipH="1">
            <a:off x="902110" y="1675163"/>
            <a:ext cx="6202681" cy="553998"/>
          </a:xfrm>
          <a:prstGeom prst="rect">
            <a:avLst/>
          </a:prstGeom>
          <a:noFill/>
        </p:spPr>
        <p:txBody>
          <a:bodyPr wrap="square" rtlCol="0">
            <a:spAutoFit/>
          </a:bodyPr>
          <a:lstStyle/>
          <a:p>
            <a:r>
              <a:rPr lang="en-US" altLang="ko-KR" sz="3000">
                <a:latin typeface="Gotham Bold" panose="020B0600000101010101" charset="0"/>
                <a:cs typeface="Gotham Bold" panose="020B0600000101010101" charset="0"/>
              </a:rPr>
              <a:t>2. Encoding</a:t>
            </a:r>
            <a:endParaRPr lang="ko-KR" altLang="en-US" sz="3000">
              <a:latin typeface="Gotham Bold" panose="020B0600000101010101" charset="0"/>
              <a:cs typeface="Gotham Bold" panose="020B0600000101010101" charset="0"/>
            </a:endParaRPr>
          </a:p>
        </p:txBody>
      </p:sp>
      <p:sp>
        <p:nvSpPr>
          <p:cNvPr id="10" name="직각 삼각형 9">
            <a:extLst>
              <a:ext uri="{FF2B5EF4-FFF2-40B4-BE49-F238E27FC236}">
                <a16:creationId xmlns:a16="http://schemas.microsoft.com/office/drawing/2014/main" id="{05FE7308-B48A-0FCD-2396-8300DF1A02AB}"/>
              </a:ext>
            </a:extLst>
          </p:cNvPr>
          <p:cNvSpPr/>
          <p:nvPr/>
        </p:nvSpPr>
        <p:spPr>
          <a:xfrm rot="10800000">
            <a:off x="13939837" y="-31421"/>
            <a:ext cx="4348163" cy="4348163"/>
          </a:xfrm>
          <a:prstGeom prst="rtTriangle">
            <a:avLst/>
          </a:prstGeom>
          <a:solidFill>
            <a:srgbClr val="004A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2">
            <a:extLst>
              <a:ext uri="{FF2B5EF4-FFF2-40B4-BE49-F238E27FC236}">
                <a16:creationId xmlns:a16="http://schemas.microsoft.com/office/drawing/2014/main" id="{A4D7800E-C9E8-66E4-ED5A-C416E97EE98E}"/>
              </a:ext>
            </a:extLst>
          </p:cNvPr>
          <p:cNvSpPr txBox="1"/>
          <p:nvPr/>
        </p:nvSpPr>
        <p:spPr>
          <a:xfrm rot="2499175">
            <a:off x="14606164" y="1121855"/>
            <a:ext cx="4392070" cy="909864"/>
          </a:xfrm>
          <a:prstGeom prst="rect">
            <a:avLst/>
          </a:prstGeom>
        </p:spPr>
        <p:txBody>
          <a:bodyPr wrap="square" lIns="0" tIns="0" rIns="0" bIns="0" rtlCol="0" anchor="t">
            <a:spAutoFit/>
          </a:bodyPr>
          <a:lstStyle/>
          <a:p>
            <a:pPr algn="ctr">
              <a:lnSpc>
                <a:spcPts val="8539"/>
              </a:lnSpc>
            </a:pPr>
            <a:r>
              <a:rPr lang="en-US" sz="2900" b="1" spc="213">
                <a:solidFill>
                  <a:srgbClr val="F6F6F6"/>
                </a:solidFill>
                <a:latin typeface="Gotham Bold"/>
              </a:rPr>
              <a:t>Techniques</a:t>
            </a:r>
          </a:p>
        </p:txBody>
      </p:sp>
      <p:sp>
        <p:nvSpPr>
          <p:cNvPr id="12" name="직사각형 11">
            <a:extLst>
              <a:ext uri="{FF2B5EF4-FFF2-40B4-BE49-F238E27FC236}">
                <a16:creationId xmlns:a16="http://schemas.microsoft.com/office/drawing/2014/main" id="{3EAE5E60-C983-A62C-A9BE-BF1D1112AB92}"/>
              </a:ext>
            </a:extLst>
          </p:cNvPr>
          <p:cNvSpPr/>
          <p:nvPr/>
        </p:nvSpPr>
        <p:spPr>
          <a:xfrm rot="2514938">
            <a:off x="16406697" y="1376262"/>
            <a:ext cx="1086054" cy="5925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2">
            <a:extLst>
              <a:ext uri="{FF2B5EF4-FFF2-40B4-BE49-F238E27FC236}">
                <a16:creationId xmlns:a16="http://schemas.microsoft.com/office/drawing/2014/main" id="{A959B571-A7E3-9D4E-DCAC-14FDE7F9501C}"/>
              </a:ext>
            </a:extLst>
          </p:cNvPr>
          <p:cNvSpPr txBox="1"/>
          <p:nvPr/>
        </p:nvSpPr>
        <p:spPr>
          <a:xfrm>
            <a:off x="533400" y="465364"/>
            <a:ext cx="8753987" cy="744435"/>
          </a:xfrm>
          <a:prstGeom prst="rect">
            <a:avLst/>
          </a:prstGeom>
        </p:spPr>
        <p:txBody>
          <a:bodyPr wrap="square" lIns="0" tIns="0" rIns="0" bIns="0" rtlCol="0" anchor="t">
            <a:spAutoFit/>
          </a:bodyPr>
          <a:lstStyle/>
          <a:p>
            <a:pPr algn="just">
              <a:lnSpc>
                <a:spcPts val="6299"/>
              </a:lnSpc>
            </a:pPr>
            <a:r>
              <a:rPr lang="en-US" sz="4500" spc="157">
                <a:solidFill>
                  <a:srgbClr val="004AAD"/>
                </a:solidFill>
                <a:latin typeface="Gotham Bold"/>
              </a:rPr>
              <a:t>DATA PREPROCESSING</a:t>
            </a:r>
          </a:p>
        </p:txBody>
      </p:sp>
      <p:sp>
        <p:nvSpPr>
          <p:cNvPr id="15" name="TextBox 14">
            <a:extLst>
              <a:ext uri="{FF2B5EF4-FFF2-40B4-BE49-F238E27FC236}">
                <a16:creationId xmlns:a16="http://schemas.microsoft.com/office/drawing/2014/main" id="{FD6356D9-3026-7C46-9E8F-F446A8BF025A}"/>
              </a:ext>
            </a:extLst>
          </p:cNvPr>
          <p:cNvSpPr txBox="1"/>
          <p:nvPr/>
        </p:nvSpPr>
        <p:spPr>
          <a:xfrm>
            <a:off x="1646903" y="3210465"/>
            <a:ext cx="6705600" cy="2554545"/>
          </a:xfrm>
          <a:prstGeom prst="rect">
            <a:avLst/>
          </a:prstGeom>
          <a:noFill/>
        </p:spPr>
        <p:txBody>
          <a:bodyPr wrap="square" rtlCol="0">
            <a:spAutoFit/>
          </a:bodyPr>
          <a:lstStyle/>
          <a:p>
            <a:r>
              <a:rPr lang="en-US" altLang="ko-KR" sz="2000">
                <a:highlight>
                  <a:srgbClr val="7FC2CD"/>
                </a:highlight>
                <a:latin typeface="Gotham Bold" panose="020B0600000101010101" charset="0"/>
                <a:cs typeface="Gotham Bold" panose="020B0600000101010101" charset="0"/>
              </a:rPr>
              <a:t>There were categorical variables ; Gender,  Customer Type, Type of Travel, Class.</a:t>
            </a:r>
          </a:p>
          <a:p>
            <a:endParaRPr lang="en-US" altLang="ko-KR" sz="2000">
              <a:latin typeface="Gotham Bold" panose="020B0600000101010101" charset="0"/>
              <a:cs typeface="Gotham Bold" panose="020B0600000101010101" charset="0"/>
            </a:endParaRPr>
          </a:p>
          <a:p>
            <a:r>
              <a:rPr lang="en-US" altLang="ko-KR" sz="2000">
                <a:latin typeface="Gotham Bold" panose="020B0600000101010101" charset="0"/>
                <a:cs typeface="Gotham Bold" panose="020B0600000101010101" charset="0"/>
              </a:rPr>
              <a:t>One-hot encoding was performed and converted so that it can be directly input into the model.</a:t>
            </a:r>
          </a:p>
          <a:p>
            <a:endParaRPr lang="en-US" altLang="ko-KR" sz="2000">
              <a:latin typeface="Gotham Bold" panose="020B0600000101010101" charset="0"/>
              <a:cs typeface="Gotham Bold" panose="020B0600000101010101" charset="0"/>
            </a:endParaRPr>
          </a:p>
          <a:p>
            <a:r>
              <a:rPr lang="en-US" altLang="ko-KR" sz="2000">
                <a:latin typeface="Gotham Bold" panose="020B0600000101010101" charset="0"/>
                <a:cs typeface="Gotham Bold" panose="020B0600000101010101" charset="0"/>
              </a:rPr>
              <a:t>Finally, we converted the boolean type data to integer type data.</a:t>
            </a:r>
            <a:endParaRPr lang="ko-KR" altLang="en-US" sz="2000">
              <a:latin typeface="Gotham Bold" panose="020B0600000101010101" charset="0"/>
              <a:cs typeface="Gotham Bold" panose="020B0600000101010101" charset="0"/>
            </a:endParaRPr>
          </a:p>
        </p:txBody>
      </p:sp>
      <p:sp>
        <p:nvSpPr>
          <p:cNvPr id="19" name="TextBox 18">
            <a:extLst>
              <a:ext uri="{FF2B5EF4-FFF2-40B4-BE49-F238E27FC236}">
                <a16:creationId xmlns:a16="http://schemas.microsoft.com/office/drawing/2014/main" id="{68E96A5E-95EE-CE82-A36A-1E3DAA512238}"/>
              </a:ext>
            </a:extLst>
          </p:cNvPr>
          <p:cNvSpPr txBox="1"/>
          <p:nvPr/>
        </p:nvSpPr>
        <p:spPr>
          <a:xfrm>
            <a:off x="9753600" y="3047287"/>
            <a:ext cx="7806813" cy="1631216"/>
          </a:xfrm>
          <a:prstGeom prst="rect">
            <a:avLst/>
          </a:prstGeom>
          <a:noFill/>
        </p:spPr>
        <p:txBody>
          <a:bodyPr wrap="square">
            <a:spAutoFit/>
          </a:bodyPr>
          <a:lstStyle/>
          <a:p>
            <a:r>
              <a:rPr lang="ko-KR" altLang="en-US" sz="2000">
                <a:highlight>
                  <a:srgbClr val="BCD19D"/>
                </a:highlight>
                <a:latin typeface="Gotham Bold" panose="020B0600000101010101" charset="0"/>
                <a:cs typeface="Gotham Bold" panose="020B0600000101010101" charset="0"/>
              </a:rPr>
              <a:t>And we changed the value of the 'satisfaction' column, which is the y value we want.</a:t>
            </a:r>
            <a:endParaRPr lang="en-US" altLang="ko-KR" sz="2000">
              <a:highlight>
                <a:srgbClr val="BCD19D"/>
              </a:highlight>
              <a:latin typeface="Gotham Bold" panose="020B0600000101010101" charset="0"/>
              <a:cs typeface="Gotham Bold" panose="020B0600000101010101" charset="0"/>
            </a:endParaRPr>
          </a:p>
          <a:p>
            <a:endParaRPr lang="ko-KR" altLang="en-US" sz="2000">
              <a:latin typeface="Gotham Bold" panose="020B0600000101010101" charset="0"/>
              <a:cs typeface="Gotham Bold" panose="020B0600000101010101" charset="0"/>
            </a:endParaRPr>
          </a:p>
          <a:p>
            <a:r>
              <a:rPr lang="ko-KR" altLang="en-US" sz="2000">
                <a:latin typeface="Gotham Bold" panose="020B0600000101010101" charset="0"/>
                <a:cs typeface="Gotham Bold" panose="020B0600000101010101" charset="0"/>
              </a:rPr>
              <a:t>The 'neutral or dissatisfied' item was changed to 0, and the 'satisfied' item was changed to 1.</a:t>
            </a:r>
          </a:p>
        </p:txBody>
      </p:sp>
      <p:pic>
        <p:nvPicPr>
          <p:cNvPr id="24" name="그림 23">
            <a:extLst>
              <a:ext uri="{FF2B5EF4-FFF2-40B4-BE49-F238E27FC236}">
                <a16:creationId xmlns:a16="http://schemas.microsoft.com/office/drawing/2014/main" id="{5C22956B-3A3D-FAA3-6D93-A55166646467}"/>
              </a:ext>
            </a:extLst>
          </p:cNvPr>
          <p:cNvPicPr>
            <a:picLocks noChangeAspect="1"/>
          </p:cNvPicPr>
          <p:nvPr/>
        </p:nvPicPr>
        <p:blipFill>
          <a:blip r:embed="rId2"/>
          <a:stretch>
            <a:fillRect/>
          </a:stretch>
        </p:blipFill>
        <p:spPr>
          <a:xfrm>
            <a:off x="1356852" y="5981700"/>
            <a:ext cx="15864348" cy="3758456"/>
          </a:xfrm>
          <a:prstGeom prst="rect">
            <a:avLst/>
          </a:prstGeom>
        </p:spPr>
      </p:pic>
      <p:sp>
        <p:nvSpPr>
          <p:cNvPr id="25" name="사각형: 둥근 모서리 24">
            <a:extLst>
              <a:ext uri="{FF2B5EF4-FFF2-40B4-BE49-F238E27FC236}">
                <a16:creationId xmlns:a16="http://schemas.microsoft.com/office/drawing/2014/main" id="{1AB9280E-D953-53EA-AD5A-610127234332}"/>
              </a:ext>
            </a:extLst>
          </p:cNvPr>
          <p:cNvSpPr/>
          <p:nvPr/>
        </p:nvSpPr>
        <p:spPr>
          <a:xfrm>
            <a:off x="1219200" y="5981700"/>
            <a:ext cx="2286000" cy="3802430"/>
          </a:xfrm>
          <a:prstGeom prst="roundRect">
            <a:avLst/>
          </a:prstGeom>
          <a:noFill/>
          <a:ln w="76200">
            <a:solidFill>
              <a:srgbClr val="BCD1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사각형: 둥근 모서리 25">
            <a:extLst>
              <a:ext uri="{FF2B5EF4-FFF2-40B4-BE49-F238E27FC236}">
                <a16:creationId xmlns:a16="http://schemas.microsoft.com/office/drawing/2014/main" id="{77C12538-8FBE-5DA0-FB77-BADDBDCA765F}"/>
              </a:ext>
            </a:extLst>
          </p:cNvPr>
          <p:cNvSpPr/>
          <p:nvPr/>
        </p:nvSpPr>
        <p:spPr>
          <a:xfrm>
            <a:off x="3276600" y="5981700"/>
            <a:ext cx="14554200" cy="3802430"/>
          </a:xfrm>
          <a:prstGeom prst="roundRect">
            <a:avLst/>
          </a:prstGeom>
          <a:noFill/>
          <a:ln w="76200">
            <a:solidFill>
              <a:srgbClr val="7FC2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20819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E1CE6E-2AEF-87EB-D00D-5036C5F28F3F}"/>
              </a:ext>
            </a:extLst>
          </p:cNvPr>
          <p:cNvSpPr txBox="1"/>
          <p:nvPr/>
        </p:nvSpPr>
        <p:spPr>
          <a:xfrm flipH="1">
            <a:off x="902110" y="1675163"/>
            <a:ext cx="6202681" cy="553998"/>
          </a:xfrm>
          <a:prstGeom prst="rect">
            <a:avLst/>
          </a:prstGeom>
          <a:noFill/>
        </p:spPr>
        <p:txBody>
          <a:bodyPr wrap="square" rtlCol="0">
            <a:spAutoFit/>
          </a:bodyPr>
          <a:lstStyle/>
          <a:p>
            <a:r>
              <a:rPr lang="en-US" altLang="ko-KR" sz="3000">
                <a:latin typeface="Gotham Bold" panose="020B0600000101010101" charset="0"/>
                <a:cs typeface="Gotham Bold" panose="020B0600000101010101" charset="0"/>
              </a:rPr>
              <a:t>2. Encoding</a:t>
            </a:r>
            <a:endParaRPr lang="ko-KR" altLang="en-US" sz="3000">
              <a:latin typeface="Gotham Bold" panose="020B0600000101010101" charset="0"/>
              <a:cs typeface="Gotham Bold" panose="020B0600000101010101" charset="0"/>
            </a:endParaRPr>
          </a:p>
        </p:txBody>
      </p:sp>
      <p:sp>
        <p:nvSpPr>
          <p:cNvPr id="10" name="직각 삼각형 9">
            <a:extLst>
              <a:ext uri="{FF2B5EF4-FFF2-40B4-BE49-F238E27FC236}">
                <a16:creationId xmlns:a16="http://schemas.microsoft.com/office/drawing/2014/main" id="{05FE7308-B48A-0FCD-2396-8300DF1A02AB}"/>
              </a:ext>
            </a:extLst>
          </p:cNvPr>
          <p:cNvSpPr/>
          <p:nvPr/>
        </p:nvSpPr>
        <p:spPr>
          <a:xfrm rot="10800000">
            <a:off x="13939837" y="-31421"/>
            <a:ext cx="4348163" cy="4348163"/>
          </a:xfrm>
          <a:prstGeom prst="rtTriangle">
            <a:avLst/>
          </a:prstGeom>
          <a:solidFill>
            <a:srgbClr val="004A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2">
            <a:extLst>
              <a:ext uri="{FF2B5EF4-FFF2-40B4-BE49-F238E27FC236}">
                <a16:creationId xmlns:a16="http://schemas.microsoft.com/office/drawing/2014/main" id="{A4D7800E-C9E8-66E4-ED5A-C416E97EE98E}"/>
              </a:ext>
            </a:extLst>
          </p:cNvPr>
          <p:cNvSpPr txBox="1"/>
          <p:nvPr/>
        </p:nvSpPr>
        <p:spPr>
          <a:xfrm rot="2499175">
            <a:off x="14606164" y="1121855"/>
            <a:ext cx="4392070" cy="909864"/>
          </a:xfrm>
          <a:prstGeom prst="rect">
            <a:avLst/>
          </a:prstGeom>
        </p:spPr>
        <p:txBody>
          <a:bodyPr wrap="square" lIns="0" tIns="0" rIns="0" bIns="0" rtlCol="0" anchor="t">
            <a:spAutoFit/>
          </a:bodyPr>
          <a:lstStyle/>
          <a:p>
            <a:pPr algn="ctr">
              <a:lnSpc>
                <a:spcPts val="8539"/>
              </a:lnSpc>
            </a:pPr>
            <a:r>
              <a:rPr lang="en-US" sz="2900" b="1" spc="213">
                <a:solidFill>
                  <a:srgbClr val="F6F6F6"/>
                </a:solidFill>
                <a:latin typeface="Gotham Bold"/>
              </a:rPr>
              <a:t>Techniques</a:t>
            </a:r>
          </a:p>
        </p:txBody>
      </p:sp>
      <p:sp>
        <p:nvSpPr>
          <p:cNvPr id="12" name="직사각형 11">
            <a:extLst>
              <a:ext uri="{FF2B5EF4-FFF2-40B4-BE49-F238E27FC236}">
                <a16:creationId xmlns:a16="http://schemas.microsoft.com/office/drawing/2014/main" id="{3EAE5E60-C983-A62C-A9BE-BF1D1112AB92}"/>
              </a:ext>
            </a:extLst>
          </p:cNvPr>
          <p:cNvSpPr/>
          <p:nvPr/>
        </p:nvSpPr>
        <p:spPr>
          <a:xfrm rot="2514938">
            <a:off x="16406697" y="1376262"/>
            <a:ext cx="1086054" cy="5925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2">
            <a:extLst>
              <a:ext uri="{FF2B5EF4-FFF2-40B4-BE49-F238E27FC236}">
                <a16:creationId xmlns:a16="http://schemas.microsoft.com/office/drawing/2014/main" id="{A959B571-A7E3-9D4E-DCAC-14FDE7F9501C}"/>
              </a:ext>
            </a:extLst>
          </p:cNvPr>
          <p:cNvSpPr txBox="1"/>
          <p:nvPr/>
        </p:nvSpPr>
        <p:spPr>
          <a:xfrm>
            <a:off x="533400" y="465364"/>
            <a:ext cx="8753987" cy="744435"/>
          </a:xfrm>
          <a:prstGeom prst="rect">
            <a:avLst/>
          </a:prstGeom>
        </p:spPr>
        <p:txBody>
          <a:bodyPr wrap="square" lIns="0" tIns="0" rIns="0" bIns="0" rtlCol="0" anchor="t">
            <a:spAutoFit/>
          </a:bodyPr>
          <a:lstStyle/>
          <a:p>
            <a:pPr algn="just">
              <a:lnSpc>
                <a:spcPts val="6299"/>
              </a:lnSpc>
            </a:pPr>
            <a:r>
              <a:rPr lang="en-US" sz="4500" spc="157">
                <a:solidFill>
                  <a:srgbClr val="004AAD"/>
                </a:solidFill>
                <a:latin typeface="Gotham Bold"/>
              </a:rPr>
              <a:t>DATA PREPROCESSING</a:t>
            </a:r>
          </a:p>
        </p:txBody>
      </p:sp>
      <p:pic>
        <p:nvPicPr>
          <p:cNvPr id="23" name="그림 22">
            <a:extLst>
              <a:ext uri="{FF2B5EF4-FFF2-40B4-BE49-F238E27FC236}">
                <a16:creationId xmlns:a16="http://schemas.microsoft.com/office/drawing/2014/main" id="{8466D1B0-EE72-6C48-8233-26659D10F991}"/>
              </a:ext>
            </a:extLst>
          </p:cNvPr>
          <p:cNvPicPr>
            <a:picLocks noChangeAspect="1"/>
          </p:cNvPicPr>
          <p:nvPr/>
        </p:nvPicPr>
        <p:blipFill>
          <a:blip r:embed="rId2"/>
          <a:stretch>
            <a:fillRect/>
          </a:stretch>
        </p:blipFill>
        <p:spPr>
          <a:xfrm>
            <a:off x="1053420" y="6862303"/>
            <a:ext cx="15864347" cy="3206774"/>
          </a:xfrm>
          <a:prstGeom prst="rect">
            <a:avLst/>
          </a:prstGeom>
        </p:spPr>
      </p:pic>
      <p:pic>
        <p:nvPicPr>
          <p:cNvPr id="3" name="그림 2">
            <a:extLst>
              <a:ext uri="{FF2B5EF4-FFF2-40B4-BE49-F238E27FC236}">
                <a16:creationId xmlns:a16="http://schemas.microsoft.com/office/drawing/2014/main" id="{656893AD-F76A-35D3-1A85-9117B78A166F}"/>
              </a:ext>
            </a:extLst>
          </p:cNvPr>
          <p:cNvPicPr>
            <a:picLocks noChangeAspect="1"/>
          </p:cNvPicPr>
          <p:nvPr/>
        </p:nvPicPr>
        <p:blipFill>
          <a:blip r:embed="rId3"/>
          <a:stretch>
            <a:fillRect/>
          </a:stretch>
        </p:blipFill>
        <p:spPr>
          <a:xfrm>
            <a:off x="1053420" y="2437514"/>
            <a:ext cx="15864348" cy="3758456"/>
          </a:xfrm>
          <a:prstGeom prst="rect">
            <a:avLst/>
          </a:prstGeom>
        </p:spPr>
      </p:pic>
      <p:sp>
        <p:nvSpPr>
          <p:cNvPr id="6" name="사각형: 둥근 모서리 5">
            <a:extLst>
              <a:ext uri="{FF2B5EF4-FFF2-40B4-BE49-F238E27FC236}">
                <a16:creationId xmlns:a16="http://schemas.microsoft.com/office/drawing/2014/main" id="{F938D37B-6DE4-5FCA-BF09-4DB89FFC871C}"/>
              </a:ext>
            </a:extLst>
          </p:cNvPr>
          <p:cNvSpPr/>
          <p:nvPr/>
        </p:nvSpPr>
        <p:spPr>
          <a:xfrm>
            <a:off x="1066800" y="3148354"/>
            <a:ext cx="2286000" cy="3206775"/>
          </a:xfrm>
          <a:prstGeom prst="roundRect">
            <a:avLst/>
          </a:prstGeom>
          <a:noFill/>
          <a:ln w="76200">
            <a:solidFill>
              <a:srgbClr val="BCD1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각형: 둥근 모서리 6">
            <a:extLst>
              <a:ext uri="{FF2B5EF4-FFF2-40B4-BE49-F238E27FC236}">
                <a16:creationId xmlns:a16="http://schemas.microsoft.com/office/drawing/2014/main" id="{4678A90A-CD7F-BE35-A02F-AA8FF9563AB8}"/>
              </a:ext>
            </a:extLst>
          </p:cNvPr>
          <p:cNvSpPr/>
          <p:nvPr/>
        </p:nvSpPr>
        <p:spPr>
          <a:xfrm>
            <a:off x="3581400" y="3148354"/>
            <a:ext cx="13487400" cy="3206775"/>
          </a:xfrm>
          <a:prstGeom prst="roundRect">
            <a:avLst/>
          </a:prstGeom>
          <a:noFill/>
          <a:ln w="76200">
            <a:solidFill>
              <a:srgbClr val="7FC2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사각형: 둥근 모서리 8">
            <a:extLst>
              <a:ext uri="{FF2B5EF4-FFF2-40B4-BE49-F238E27FC236}">
                <a16:creationId xmlns:a16="http://schemas.microsoft.com/office/drawing/2014/main" id="{048A0886-EEEE-9081-F214-750481017F44}"/>
              </a:ext>
            </a:extLst>
          </p:cNvPr>
          <p:cNvSpPr/>
          <p:nvPr/>
        </p:nvSpPr>
        <p:spPr>
          <a:xfrm>
            <a:off x="1066800" y="7581900"/>
            <a:ext cx="2286000" cy="2328019"/>
          </a:xfrm>
          <a:prstGeom prst="roundRect">
            <a:avLst/>
          </a:prstGeom>
          <a:noFill/>
          <a:ln w="76200">
            <a:solidFill>
              <a:srgbClr val="BCD1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사각형: 둥근 모서리 12">
            <a:extLst>
              <a:ext uri="{FF2B5EF4-FFF2-40B4-BE49-F238E27FC236}">
                <a16:creationId xmlns:a16="http://schemas.microsoft.com/office/drawing/2014/main" id="{16AB6D1F-8E49-BF75-9152-881D99D83EE7}"/>
              </a:ext>
            </a:extLst>
          </p:cNvPr>
          <p:cNvSpPr/>
          <p:nvPr/>
        </p:nvSpPr>
        <p:spPr>
          <a:xfrm>
            <a:off x="3581400" y="7581900"/>
            <a:ext cx="13487400" cy="2328019"/>
          </a:xfrm>
          <a:prstGeom prst="roundRect">
            <a:avLst/>
          </a:prstGeom>
          <a:noFill/>
          <a:ln w="76200">
            <a:solidFill>
              <a:srgbClr val="7FC2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화살표: 아래쪽 4">
            <a:extLst>
              <a:ext uri="{FF2B5EF4-FFF2-40B4-BE49-F238E27FC236}">
                <a16:creationId xmlns:a16="http://schemas.microsoft.com/office/drawing/2014/main" id="{3D0DDB5E-DEF7-B40D-2B35-CE47677B83EF}"/>
              </a:ext>
            </a:extLst>
          </p:cNvPr>
          <p:cNvSpPr/>
          <p:nvPr/>
        </p:nvSpPr>
        <p:spPr>
          <a:xfrm>
            <a:off x="8382000" y="5753100"/>
            <a:ext cx="1143000" cy="1143000"/>
          </a:xfrm>
          <a:prstGeom prst="downArrow">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65782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0FCB1AE5-C8C6-9678-DD0E-2D0F233404DD}"/>
              </a:ext>
            </a:extLst>
          </p:cNvPr>
          <p:cNvSpPr/>
          <p:nvPr/>
        </p:nvSpPr>
        <p:spPr>
          <a:xfrm>
            <a:off x="0" y="0"/>
            <a:ext cx="18288000" cy="10401300"/>
          </a:xfrm>
          <a:prstGeom prst="rect">
            <a:avLst/>
          </a:prstGeom>
          <a:solidFill>
            <a:srgbClr val="F6F6F6"/>
          </a:solidFill>
        </p:spPr>
        <p:txBody>
          <a:bodyPr/>
          <a:lstStyle/>
          <a:p>
            <a:endParaRPr lang="ko-KR" altLang="en-US"/>
          </a:p>
        </p:txBody>
      </p:sp>
      <p:sp>
        <p:nvSpPr>
          <p:cNvPr id="10" name="직각 삼각형 9">
            <a:extLst>
              <a:ext uri="{FF2B5EF4-FFF2-40B4-BE49-F238E27FC236}">
                <a16:creationId xmlns:a16="http://schemas.microsoft.com/office/drawing/2014/main" id="{05FE7308-B48A-0FCD-2396-8300DF1A02AB}"/>
              </a:ext>
            </a:extLst>
          </p:cNvPr>
          <p:cNvSpPr/>
          <p:nvPr/>
        </p:nvSpPr>
        <p:spPr>
          <a:xfrm rot="10800000">
            <a:off x="13939837" y="-31421"/>
            <a:ext cx="4348163" cy="4348163"/>
          </a:xfrm>
          <a:prstGeom prst="rtTriangle">
            <a:avLst/>
          </a:prstGeom>
          <a:solidFill>
            <a:srgbClr val="004A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2">
            <a:extLst>
              <a:ext uri="{FF2B5EF4-FFF2-40B4-BE49-F238E27FC236}">
                <a16:creationId xmlns:a16="http://schemas.microsoft.com/office/drawing/2014/main" id="{A4D7800E-C9E8-66E4-ED5A-C416E97EE98E}"/>
              </a:ext>
            </a:extLst>
          </p:cNvPr>
          <p:cNvSpPr txBox="1"/>
          <p:nvPr/>
        </p:nvSpPr>
        <p:spPr>
          <a:xfrm rot="2499175">
            <a:off x="14606164" y="1121855"/>
            <a:ext cx="4392070" cy="909864"/>
          </a:xfrm>
          <a:prstGeom prst="rect">
            <a:avLst/>
          </a:prstGeom>
        </p:spPr>
        <p:txBody>
          <a:bodyPr wrap="square" lIns="0" tIns="0" rIns="0" bIns="0" rtlCol="0" anchor="t">
            <a:spAutoFit/>
          </a:bodyPr>
          <a:lstStyle/>
          <a:p>
            <a:pPr algn="ctr">
              <a:lnSpc>
                <a:spcPts val="8539"/>
              </a:lnSpc>
            </a:pPr>
            <a:r>
              <a:rPr lang="en-US" sz="2900" b="1" spc="213">
                <a:solidFill>
                  <a:srgbClr val="F6F6F6"/>
                </a:solidFill>
                <a:latin typeface="Gotham Bold"/>
              </a:rPr>
              <a:t>Techniques</a:t>
            </a:r>
          </a:p>
        </p:txBody>
      </p:sp>
      <p:sp>
        <p:nvSpPr>
          <p:cNvPr id="12" name="직사각형 11">
            <a:extLst>
              <a:ext uri="{FF2B5EF4-FFF2-40B4-BE49-F238E27FC236}">
                <a16:creationId xmlns:a16="http://schemas.microsoft.com/office/drawing/2014/main" id="{3EAE5E60-C983-A62C-A9BE-BF1D1112AB92}"/>
              </a:ext>
            </a:extLst>
          </p:cNvPr>
          <p:cNvSpPr/>
          <p:nvPr/>
        </p:nvSpPr>
        <p:spPr>
          <a:xfrm rot="2514938">
            <a:off x="16406697" y="1376262"/>
            <a:ext cx="1086054" cy="5925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2">
            <a:extLst>
              <a:ext uri="{FF2B5EF4-FFF2-40B4-BE49-F238E27FC236}">
                <a16:creationId xmlns:a16="http://schemas.microsoft.com/office/drawing/2014/main" id="{A959B571-A7E3-9D4E-DCAC-14FDE7F9501C}"/>
              </a:ext>
            </a:extLst>
          </p:cNvPr>
          <p:cNvSpPr txBox="1"/>
          <p:nvPr/>
        </p:nvSpPr>
        <p:spPr>
          <a:xfrm>
            <a:off x="533400" y="465364"/>
            <a:ext cx="8753987" cy="744435"/>
          </a:xfrm>
          <a:prstGeom prst="rect">
            <a:avLst/>
          </a:prstGeom>
        </p:spPr>
        <p:txBody>
          <a:bodyPr wrap="square" lIns="0" tIns="0" rIns="0" bIns="0" rtlCol="0" anchor="t">
            <a:spAutoFit/>
          </a:bodyPr>
          <a:lstStyle/>
          <a:p>
            <a:pPr algn="just">
              <a:lnSpc>
                <a:spcPts val="6299"/>
              </a:lnSpc>
            </a:pPr>
            <a:r>
              <a:rPr lang="en-US" sz="4500" spc="157" dirty="0">
                <a:solidFill>
                  <a:srgbClr val="004AAD"/>
                </a:solidFill>
                <a:latin typeface="Gotham Bold"/>
              </a:rPr>
              <a:t>DATA PREPROCESSING</a:t>
            </a:r>
          </a:p>
        </p:txBody>
      </p:sp>
      <p:sp>
        <p:nvSpPr>
          <p:cNvPr id="5" name="TextBox 4">
            <a:extLst>
              <a:ext uri="{FF2B5EF4-FFF2-40B4-BE49-F238E27FC236}">
                <a16:creationId xmlns:a16="http://schemas.microsoft.com/office/drawing/2014/main" id="{DEB4F7D1-212F-F576-F682-9A61BD9B5E55}"/>
              </a:ext>
            </a:extLst>
          </p:cNvPr>
          <p:cNvSpPr txBox="1"/>
          <p:nvPr/>
        </p:nvSpPr>
        <p:spPr>
          <a:xfrm flipH="1">
            <a:off x="762000" y="1675163"/>
            <a:ext cx="6202681" cy="553998"/>
          </a:xfrm>
          <a:prstGeom prst="rect">
            <a:avLst/>
          </a:prstGeom>
          <a:noFill/>
        </p:spPr>
        <p:txBody>
          <a:bodyPr wrap="square" rtlCol="0">
            <a:spAutoFit/>
          </a:bodyPr>
          <a:lstStyle/>
          <a:p>
            <a:r>
              <a:rPr lang="en-US" altLang="ko-KR" sz="3000">
                <a:latin typeface="Gotham Bold" panose="020B0600000101010101" charset="0"/>
                <a:cs typeface="Gotham Bold" panose="020B0600000101010101" charset="0"/>
              </a:rPr>
              <a:t>3. Drop columns</a:t>
            </a:r>
            <a:endParaRPr lang="ko-KR" altLang="en-US" sz="3000">
              <a:latin typeface="Gotham Bold" panose="020B0600000101010101" charset="0"/>
              <a:cs typeface="Gotham Bold" panose="020B0600000101010101" charset="0"/>
            </a:endParaRPr>
          </a:p>
        </p:txBody>
      </p:sp>
      <p:sp>
        <p:nvSpPr>
          <p:cNvPr id="6" name="TextBox 5">
            <a:extLst>
              <a:ext uri="{FF2B5EF4-FFF2-40B4-BE49-F238E27FC236}">
                <a16:creationId xmlns:a16="http://schemas.microsoft.com/office/drawing/2014/main" id="{7F45207F-55CB-59F2-04DB-B95698A0405F}"/>
              </a:ext>
            </a:extLst>
          </p:cNvPr>
          <p:cNvSpPr txBox="1"/>
          <p:nvPr/>
        </p:nvSpPr>
        <p:spPr>
          <a:xfrm flipH="1">
            <a:off x="762000" y="7886700"/>
            <a:ext cx="6202681" cy="553998"/>
          </a:xfrm>
          <a:prstGeom prst="rect">
            <a:avLst/>
          </a:prstGeom>
          <a:noFill/>
        </p:spPr>
        <p:txBody>
          <a:bodyPr wrap="square" rtlCol="0">
            <a:spAutoFit/>
          </a:bodyPr>
          <a:lstStyle/>
          <a:p>
            <a:r>
              <a:rPr lang="en-US" altLang="ko-KR" sz="3000">
                <a:latin typeface="Gotham Bold" panose="020B0600000101010101" charset="0"/>
                <a:cs typeface="Gotham Bold" panose="020B0600000101010101" charset="0"/>
              </a:rPr>
              <a:t>4. Scaling</a:t>
            </a:r>
            <a:endParaRPr lang="ko-KR" altLang="en-US" sz="3000">
              <a:latin typeface="Gotham Bold" panose="020B0600000101010101" charset="0"/>
              <a:cs typeface="Gotham Bold" panose="020B0600000101010101" charset="0"/>
            </a:endParaRPr>
          </a:p>
        </p:txBody>
      </p:sp>
      <p:pic>
        <p:nvPicPr>
          <p:cNvPr id="9" name="그림 8" descr="텍스트, 도표, 스크린샷, 평행이(가) 표시된 사진&#10;&#10;자동 생성된 설명">
            <a:extLst>
              <a:ext uri="{FF2B5EF4-FFF2-40B4-BE49-F238E27FC236}">
                <a16:creationId xmlns:a16="http://schemas.microsoft.com/office/drawing/2014/main" id="{FD2F5AEE-3D2F-FDB2-D73D-42D50C038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400301"/>
            <a:ext cx="7848600" cy="5200880"/>
          </a:xfrm>
          <a:prstGeom prst="rect">
            <a:avLst/>
          </a:prstGeom>
        </p:spPr>
      </p:pic>
      <p:sp>
        <p:nvSpPr>
          <p:cNvPr id="14" name="TextBox 13">
            <a:extLst>
              <a:ext uri="{FF2B5EF4-FFF2-40B4-BE49-F238E27FC236}">
                <a16:creationId xmlns:a16="http://schemas.microsoft.com/office/drawing/2014/main" id="{C7828329-7066-1819-D5FB-1E51009413E6}"/>
              </a:ext>
            </a:extLst>
          </p:cNvPr>
          <p:cNvSpPr txBox="1"/>
          <p:nvPr/>
        </p:nvSpPr>
        <p:spPr>
          <a:xfrm>
            <a:off x="9096465" y="4173329"/>
            <a:ext cx="8291883" cy="1477328"/>
          </a:xfrm>
          <a:prstGeom prst="rect">
            <a:avLst/>
          </a:prstGeom>
          <a:noFill/>
        </p:spPr>
        <p:txBody>
          <a:bodyPr wrap="square">
            <a:spAutoFit/>
          </a:bodyPr>
          <a:lstStyle/>
          <a:p>
            <a:r>
              <a:rPr lang="ko-KR" altLang="en-US">
                <a:latin typeface="Gotham Bold" panose="020B0600000101010101" charset="0"/>
                <a:cs typeface="Gotham Bold" panose="020B0600000101010101" charset="0"/>
              </a:rPr>
              <a:t>By drawing a histogram, the 'Unnamed: 0' and 'id' columns appear without a pattern, </a:t>
            </a:r>
            <a:r>
              <a:rPr lang="en-US" altLang="ko-KR">
                <a:latin typeface="Gotham Bold" panose="020B0600000101010101" charset="0"/>
                <a:cs typeface="Gotham Bold" panose="020B0600000101010101" charset="0"/>
              </a:rPr>
              <a:t>t</a:t>
            </a:r>
            <a:r>
              <a:rPr lang="ko-KR" altLang="en-US">
                <a:latin typeface="Gotham Bold" panose="020B0600000101010101" charset="0"/>
                <a:cs typeface="Gotham Bold" panose="020B0600000101010101" charset="0"/>
              </a:rPr>
              <a:t>he form of an integer that simply increases sequentially.</a:t>
            </a:r>
            <a:endParaRPr lang="en-US" altLang="ko-KR">
              <a:latin typeface="Gotham Bold" panose="020B0600000101010101" charset="0"/>
              <a:cs typeface="Gotham Bold" panose="020B0600000101010101" charset="0"/>
            </a:endParaRPr>
          </a:p>
          <a:p>
            <a:endParaRPr lang="en-US" altLang="ko-KR">
              <a:latin typeface="Gotham Bold" panose="020B0600000101010101" charset="0"/>
              <a:cs typeface="Gotham Bold" panose="020B0600000101010101" charset="0"/>
            </a:endParaRPr>
          </a:p>
          <a:p>
            <a:r>
              <a:rPr lang="en-US" altLang="ko-KR">
                <a:latin typeface="Gotham Bold" panose="020B0600000101010101" charset="0"/>
                <a:cs typeface="Gotham Bold" panose="020B0600000101010101" charset="0"/>
              </a:rPr>
              <a:t>So we drop this 2 colums.</a:t>
            </a:r>
            <a:endParaRPr lang="ko-KR" altLang="en-US">
              <a:latin typeface="Gotham Bold" panose="020B0600000101010101" charset="0"/>
              <a:cs typeface="Gotham Bold" panose="020B0600000101010101" charset="0"/>
            </a:endParaRPr>
          </a:p>
        </p:txBody>
      </p:sp>
      <p:sp>
        <p:nvSpPr>
          <p:cNvPr id="15" name="사각형: 둥근 모서리 14">
            <a:extLst>
              <a:ext uri="{FF2B5EF4-FFF2-40B4-BE49-F238E27FC236}">
                <a16:creationId xmlns:a16="http://schemas.microsoft.com/office/drawing/2014/main" id="{BFFFE143-3BB7-F397-7B17-4381EA93B93E}"/>
              </a:ext>
            </a:extLst>
          </p:cNvPr>
          <p:cNvSpPr/>
          <p:nvPr/>
        </p:nvSpPr>
        <p:spPr>
          <a:xfrm>
            <a:off x="762000" y="2229161"/>
            <a:ext cx="4033308" cy="1239157"/>
          </a:xfrm>
          <a:prstGeom prst="roundRect">
            <a:avLst/>
          </a:prstGeom>
          <a:noFill/>
          <a:ln w="762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E257CE22-35D3-46F3-306D-1BE49D638DBF}"/>
              </a:ext>
            </a:extLst>
          </p:cNvPr>
          <p:cNvSpPr txBox="1"/>
          <p:nvPr/>
        </p:nvSpPr>
        <p:spPr>
          <a:xfrm>
            <a:off x="1524000" y="8467357"/>
            <a:ext cx="9379974" cy="1477328"/>
          </a:xfrm>
          <a:prstGeom prst="rect">
            <a:avLst/>
          </a:prstGeom>
          <a:noFill/>
        </p:spPr>
        <p:txBody>
          <a:bodyPr wrap="square">
            <a:spAutoFit/>
          </a:bodyPr>
          <a:lstStyle/>
          <a:p>
            <a:r>
              <a:rPr lang="ko-KR" altLang="en-US">
                <a:latin typeface="Gotham Bold" panose="020B0600000101010101" charset="0"/>
                <a:cs typeface="Gotham Bold" panose="020B0600000101010101" charset="0"/>
              </a:rPr>
              <a:t>The remaining datasets were normalized to values ​​between 0 and 1 using MinMaxScaler.</a:t>
            </a:r>
          </a:p>
          <a:p>
            <a:endParaRPr lang="ko-KR" altLang="en-US">
              <a:latin typeface="Gotham Bold" panose="020B0600000101010101" charset="0"/>
              <a:cs typeface="Gotham Bold" panose="020B0600000101010101" charset="0"/>
            </a:endParaRPr>
          </a:p>
          <a:p>
            <a:r>
              <a:rPr lang="ko-KR" altLang="en-US">
                <a:latin typeface="Gotham Bold" panose="020B0600000101010101" charset="0"/>
                <a:cs typeface="Gotham Bold" panose="020B0600000101010101" charset="0"/>
              </a:rPr>
              <a:t>Through this process, all characteristics have the same scale, which can improve the performance of machine learning models.</a:t>
            </a:r>
          </a:p>
        </p:txBody>
      </p:sp>
    </p:spTree>
    <p:extLst>
      <p:ext uri="{BB962C8B-B14F-4D97-AF65-F5344CB8AC3E}">
        <p14:creationId xmlns:p14="http://schemas.microsoft.com/office/powerpoint/2010/main" val="945173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1A923BEA-ED5E-7F41-2614-EEFE84EBD830}"/>
              </a:ext>
            </a:extLst>
          </p:cNvPr>
          <p:cNvSpPr/>
          <p:nvPr/>
        </p:nvSpPr>
        <p:spPr>
          <a:xfrm>
            <a:off x="10992" y="0"/>
            <a:ext cx="18288000" cy="10287000"/>
          </a:xfrm>
          <a:prstGeom prst="rect">
            <a:avLst/>
          </a:prstGeom>
          <a:solidFill>
            <a:srgbClr val="F6F6F6"/>
          </a:solidFill>
        </p:spPr>
        <p:txBody>
          <a:bodyPr/>
          <a:lstStyle/>
          <a:p>
            <a:endParaRPr lang="ko-KR" altLang="en-US"/>
          </a:p>
        </p:txBody>
      </p:sp>
      <p:sp>
        <p:nvSpPr>
          <p:cNvPr id="3" name="TextBox 2">
            <a:extLst>
              <a:ext uri="{FF2B5EF4-FFF2-40B4-BE49-F238E27FC236}">
                <a16:creationId xmlns:a16="http://schemas.microsoft.com/office/drawing/2014/main" id="{A42D100C-FC28-92E4-6AEB-97442C3E49B4}"/>
              </a:ext>
            </a:extLst>
          </p:cNvPr>
          <p:cNvSpPr txBox="1"/>
          <p:nvPr/>
        </p:nvSpPr>
        <p:spPr>
          <a:xfrm flipH="1">
            <a:off x="1143000" y="2062176"/>
            <a:ext cx="14634412" cy="2215991"/>
          </a:xfrm>
          <a:prstGeom prst="rect">
            <a:avLst/>
          </a:prstGeom>
          <a:noFill/>
        </p:spPr>
        <p:txBody>
          <a:bodyPr wrap="square" rtlCol="0">
            <a:spAutoFit/>
          </a:bodyPr>
          <a:lstStyle/>
          <a:p>
            <a:r>
              <a:rPr lang="en-US" altLang="ko-KR" sz="2300">
                <a:latin typeface="Gotham Bold" panose="020B0600000101010101" charset="0"/>
                <a:cs typeface="Gotham Bold" panose="020B0600000101010101" charset="0"/>
              </a:rPr>
              <a:t>To solve the binary classification problem, we used a logistic regression model.</a:t>
            </a:r>
          </a:p>
          <a:p>
            <a:endParaRPr lang="en-US" altLang="ko-KR" sz="2300">
              <a:latin typeface="Gotham Bold" panose="020B0600000101010101" charset="0"/>
              <a:cs typeface="Gotham Bold" panose="020B0600000101010101" charset="0"/>
            </a:endParaRPr>
          </a:p>
          <a:p>
            <a:r>
              <a:rPr lang="ko-KR" altLang="en-US" sz="2300">
                <a:latin typeface="Gotham Bold" panose="020B0600000101010101" charset="0"/>
                <a:cs typeface="Gotham Bold" panose="020B0600000101010101" charset="0"/>
              </a:rPr>
              <a:t>The optimal model using logistic regression was developed using GridSearchCV. Through this, you can explore various hyperparameter combinations and find the optimal hyperparameters through cross-validation.</a:t>
            </a:r>
          </a:p>
          <a:p>
            <a:endParaRPr lang="ko-KR" altLang="en-US" sz="2300">
              <a:latin typeface="Gotham Bold" panose="020B0600000101010101" charset="0"/>
              <a:cs typeface="Gotham Bold" panose="020B0600000101010101" charset="0"/>
            </a:endParaRPr>
          </a:p>
        </p:txBody>
      </p:sp>
      <p:sp>
        <p:nvSpPr>
          <p:cNvPr id="5" name="TextBox 4">
            <a:extLst>
              <a:ext uri="{FF2B5EF4-FFF2-40B4-BE49-F238E27FC236}">
                <a16:creationId xmlns:a16="http://schemas.microsoft.com/office/drawing/2014/main" id="{DEB4F7D1-212F-F576-F682-9A61BD9B5E55}"/>
              </a:ext>
            </a:extLst>
          </p:cNvPr>
          <p:cNvSpPr txBox="1"/>
          <p:nvPr/>
        </p:nvSpPr>
        <p:spPr>
          <a:xfrm flipH="1">
            <a:off x="749709" y="7269736"/>
            <a:ext cx="6202681" cy="553998"/>
          </a:xfrm>
          <a:prstGeom prst="rect">
            <a:avLst/>
          </a:prstGeom>
          <a:noFill/>
        </p:spPr>
        <p:txBody>
          <a:bodyPr wrap="square" rtlCol="0">
            <a:spAutoFit/>
          </a:bodyPr>
          <a:lstStyle/>
          <a:p>
            <a:r>
              <a:rPr lang="en-US" altLang="ko-KR" sz="3000">
                <a:latin typeface="Gotham Bold" panose="020B0600000101010101" charset="0"/>
                <a:cs typeface="Gotham Bold" panose="020B0600000101010101" charset="0"/>
              </a:rPr>
              <a:t>2. Validation</a:t>
            </a:r>
            <a:endParaRPr lang="ko-KR" altLang="en-US" sz="3000">
              <a:latin typeface="Gotham Bold" panose="020B0600000101010101" charset="0"/>
              <a:cs typeface="Gotham Bold" panose="020B0600000101010101" charset="0"/>
            </a:endParaRPr>
          </a:p>
        </p:txBody>
      </p:sp>
      <p:sp>
        <p:nvSpPr>
          <p:cNvPr id="7" name="직각 삼각형 6">
            <a:extLst>
              <a:ext uri="{FF2B5EF4-FFF2-40B4-BE49-F238E27FC236}">
                <a16:creationId xmlns:a16="http://schemas.microsoft.com/office/drawing/2014/main" id="{1CE0EC4A-B662-2AEC-3CA2-5F051FC42A1A}"/>
              </a:ext>
            </a:extLst>
          </p:cNvPr>
          <p:cNvSpPr/>
          <p:nvPr/>
        </p:nvSpPr>
        <p:spPr>
          <a:xfrm rot="10800000">
            <a:off x="13939837" y="-31421"/>
            <a:ext cx="4348163" cy="4348163"/>
          </a:xfrm>
          <a:prstGeom prst="rtTriangle">
            <a:avLst/>
          </a:prstGeom>
          <a:solidFill>
            <a:srgbClr val="004A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2">
            <a:extLst>
              <a:ext uri="{FF2B5EF4-FFF2-40B4-BE49-F238E27FC236}">
                <a16:creationId xmlns:a16="http://schemas.microsoft.com/office/drawing/2014/main" id="{F796F879-0261-624F-2587-2831CB2865B7}"/>
              </a:ext>
            </a:extLst>
          </p:cNvPr>
          <p:cNvSpPr txBox="1"/>
          <p:nvPr/>
        </p:nvSpPr>
        <p:spPr>
          <a:xfrm rot="2499175">
            <a:off x="14606164" y="1121855"/>
            <a:ext cx="4392070" cy="909864"/>
          </a:xfrm>
          <a:prstGeom prst="rect">
            <a:avLst/>
          </a:prstGeom>
        </p:spPr>
        <p:txBody>
          <a:bodyPr wrap="square" lIns="0" tIns="0" rIns="0" bIns="0" rtlCol="0" anchor="t">
            <a:spAutoFit/>
          </a:bodyPr>
          <a:lstStyle/>
          <a:p>
            <a:pPr algn="ctr">
              <a:lnSpc>
                <a:spcPts val="8539"/>
              </a:lnSpc>
            </a:pPr>
            <a:r>
              <a:rPr lang="en-US" sz="2900" b="1" spc="213">
                <a:solidFill>
                  <a:srgbClr val="F6F6F6"/>
                </a:solidFill>
                <a:latin typeface="Gotham Bold"/>
              </a:rPr>
              <a:t>Techniques</a:t>
            </a:r>
          </a:p>
        </p:txBody>
      </p:sp>
      <p:sp>
        <p:nvSpPr>
          <p:cNvPr id="10" name="직사각형 9">
            <a:extLst>
              <a:ext uri="{FF2B5EF4-FFF2-40B4-BE49-F238E27FC236}">
                <a16:creationId xmlns:a16="http://schemas.microsoft.com/office/drawing/2014/main" id="{48E79601-A57E-D1A7-88D5-4844ADC28B2B}"/>
              </a:ext>
            </a:extLst>
          </p:cNvPr>
          <p:cNvSpPr/>
          <p:nvPr/>
        </p:nvSpPr>
        <p:spPr>
          <a:xfrm rot="2514938">
            <a:off x="16406697" y="1376262"/>
            <a:ext cx="1086054" cy="5925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2">
            <a:extLst>
              <a:ext uri="{FF2B5EF4-FFF2-40B4-BE49-F238E27FC236}">
                <a16:creationId xmlns:a16="http://schemas.microsoft.com/office/drawing/2014/main" id="{5D473356-DA81-12ED-4FEF-D7677B4C51EA}"/>
              </a:ext>
            </a:extLst>
          </p:cNvPr>
          <p:cNvSpPr txBox="1"/>
          <p:nvPr/>
        </p:nvSpPr>
        <p:spPr>
          <a:xfrm>
            <a:off x="533400" y="465364"/>
            <a:ext cx="8753987" cy="744435"/>
          </a:xfrm>
          <a:prstGeom prst="rect">
            <a:avLst/>
          </a:prstGeom>
        </p:spPr>
        <p:txBody>
          <a:bodyPr wrap="square" lIns="0" tIns="0" rIns="0" bIns="0" rtlCol="0" anchor="t">
            <a:spAutoFit/>
          </a:bodyPr>
          <a:lstStyle/>
          <a:p>
            <a:pPr algn="just">
              <a:lnSpc>
                <a:spcPts val="6299"/>
              </a:lnSpc>
            </a:pPr>
            <a:r>
              <a:rPr lang="en-US" sz="4500" spc="157">
                <a:solidFill>
                  <a:srgbClr val="004AAD"/>
                </a:solidFill>
                <a:latin typeface="Gotham Bold"/>
              </a:rPr>
              <a:t>MODEL TRAINGING</a:t>
            </a:r>
          </a:p>
        </p:txBody>
      </p:sp>
      <p:pic>
        <p:nvPicPr>
          <p:cNvPr id="14" name="그림 13">
            <a:extLst>
              <a:ext uri="{FF2B5EF4-FFF2-40B4-BE49-F238E27FC236}">
                <a16:creationId xmlns:a16="http://schemas.microsoft.com/office/drawing/2014/main" id="{4D224DD6-96AE-6EFB-AB01-0E6C1F2D285D}"/>
              </a:ext>
            </a:extLst>
          </p:cNvPr>
          <p:cNvPicPr>
            <a:picLocks noChangeAspect="1"/>
          </p:cNvPicPr>
          <p:nvPr/>
        </p:nvPicPr>
        <p:blipFill>
          <a:blip r:embed="rId2"/>
          <a:stretch>
            <a:fillRect/>
          </a:stretch>
        </p:blipFill>
        <p:spPr>
          <a:xfrm>
            <a:off x="7617619" y="4791560"/>
            <a:ext cx="9479294" cy="992363"/>
          </a:xfrm>
          <a:prstGeom prst="rect">
            <a:avLst/>
          </a:prstGeom>
        </p:spPr>
      </p:pic>
      <p:pic>
        <p:nvPicPr>
          <p:cNvPr id="16" name="그림 15">
            <a:extLst>
              <a:ext uri="{FF2B5EF4-FFF2-40B4-BE49-F238E27FC236}">
                <a16:creationId xmlns:a16="http://schemas.microsoft.com/office/drawing/2014/main" id="{FF46DB9B-0884-70CC-63C7-D689D486985C}"/>
              </a:ext>
            </a:extLst>
          </p:cNvPr>
          <p:cNvPicPr>
            <a:picLocks noChangeAspect="1"/>
          </p:cNvPicPr>
          <p:nvPr/>
        </p:nvPicPr>
        <p:blipFill>
          <a:blip r:embed="rId3"/>
          <a:stretch>
            <a:fillRect/>
          </a:stretch>
        </p:blipFill>
        <p:spPr>
          <a:xfrm>
            <a:off x="2667000" y="4260008"/>
            <a:ext cx="4888928" cy="1918440"/>
          </a:xfrm>
          <a:prstGeom prst="rect">
            <a:avLst/>
          </a:prstGeom>
        </p:spPr>
      </p:pic>
      <p:sp>
        <p:nvSpPr>
          <p:cNvPr id="17" name="TextBox 16">
            <a:extLst>
              <a:ext uri="{FF2B5EF4-FFF2-40B4-BE49-F238E27FC236}">
                <a16:creationId xmlns:a16="http://schemas.microsoft.com/office/drawing/2014/main" id="{6FE6EB9B-F732-9CAB-A3E5-489AB968ED3A}"/>
              </a:ext>
            </a:extLst>
          </p:cNvPr>
          <p:cNvSpPr txBox="1"/>
          <p:nvPr/>
        </p:nvSpPr>
        <p:spPr>
          <a:xfrm>
            <a:off x="3441610" y="5885646"/>
            <a:ext cx="3139577" cy="477054"/>
          </a:xfrm>
          <a:prstGeom prst="rect">
            <a:avLst/>
          </a:prstGeom>
          <a:noFill/>
        </p:spPr>
        <p:txBody>
          <a:bodyPr wrap="none" rtlCol="0">
            <a:spAutoFit/>
          </a:bodyPr>
          <a:lstStyle/>
          <a:p>
            <a:r>
              <a:rPr lang="ko-KR" altLang="en-US" sz="2500"/>
              <a:t>▲</a:t>
            </a:r>
            <a:r>
              <a:rPr lang="en-US" altLang="ko-KR" sz="2500"/>
              <a:t>Parameter grid used</a:t>
            </a:r>
            <a:endParaRPr lang="ko-KR" altLang="en-US" sz="2500"/>
          </a:p>
        </p:txBody>
      </p:sp>
      <p:sp>
        <p:nvSpPr>
          <p:cNvPr id="18" name="TextBox 17">
            <a:extLst>
              <a:ext uri="{FF2B5EF4-FFF2-40B4-BE49-F238E27FC236}">
                <a16:creationId xmlns:a16="http://schemas.microsoft.com/office/drawing/2014/main" id="{F48937C8-4BB1-FE8C-6BF0-0D846FD09606}"/>
              </a:ext>
            </a:extLst>
          </p:cNvPr>
          <p:cNvSpPr txBox="1"/>
          <p:nvPr/>
        </p:nvSpPr>
        <p:spPr>
          <a:xfrm>
            <a:off x="11886759" y="5885646"/>
            <a:ext cx="1309141" cy="477054"/>
          </a:xfrm>
          <a:prstGeom prst="rect">
            <a:avLst/>
          </a:prstGeom>
          <a:noFill/>
        </p:spPr>
        <p:txBody>
          <a:bodyPr wrap="none" rtlCol="0">
            <a:spAutoFit/>
          </a:bodyPr>
          <a:lstStyle/>
          <a:p>
            <a:r>
              <a:rPr lang="ko-KR" altLang="en-US" sz="2500"/>
              <a:t>▲</a:t>
            </a:r>
            <a:r>
              <a:rPr lang="en-US" altLang="ko-KR" sz="2500"/>
              <a:t>Result</a:t>
            </a:r>
            <a:endParaRPr lang="ko-KR" altLang="en-US" sz="2500"/>
          </a:p>
        </p:txBody>
      </p:sp>
      <p:pic>
        <p:nvPicPr>
          <p:cNvPr id="11" name="그림 10">
            <a:extLst>
              <a:ext uri="{FF2B5EF4-FFF2-40B4-BE49-F238E27FC236}">
                <a16:creationId xmlns:a16="http://schemas.microsoft.com/office/drawing/2014/main" id="{A54F733A-2ACA-134F-8748-A2DF950505A9}"/>
              </a:ext>
            </a:extLst>
          </p:cNvPr>
          <p:cNvPicPr>
            <a:picLocks noChangeAspect="1"/>
          </p:cNvPicPr>
          <p:nvPr/>
        </p:nvPicPr>
        <p:blipFill>
          <a:blip r:embed="rId4"/>
          <a:stretch>
            <a:fillRect/>
          </a:stretch>
        </p:blipFill>
        <p:spPr>
          <a:xfrm>
            <a:off x="3824010" y="7453988"/>
            <a:ext cx="6868010" cy="2318877"/>
          </a:xfrm>
          <a:prstGeom prst="rect">
            <a:avLst/>
          </a:prstGeom>
        </p:spPr>
      </p:pic>
      <p:sp>
        <p:nvSpPr>
          <p:cNvPr id="12" name="TextBox 11">
            <a:extLst>
              <a:ext uri="{FF2B5EF4-FFF2-40B4-BE49-F238E27FC236}">
                <a16:creationId xmlns:a16="http://schemas.microsoft.com/office/drawing/2014/main" id="{C94E492D-602C-CEF7-97C1-81F3BBFE975E}"/>
              </a:ext>
            </a:extLst>
          </p:cNvPr>
          <p:cNvSpPr txBox="1"/>
          <p:nvPr/>
        </p:nvSpPr>
        <p:spPr>
          <a:xfrm flipH="1">
            <a:off x="756176" y="1426294"/>
            <a:ext cx="6202681" cy="553998"/>
          </a:xfrm>
          <a:prstGeom prst="rect">
            <a:avLst/>
          </a:prstGeom>
          <a:noFill/>
        </p:spPr>
        <p:txBody>
          <a:bodyPr wrap="square" rtlCol="0">
            <a:spAutoFit/>
          </a:bodyPr>
          <a:lstStyle/>
          <a:p>
            <a:r>
              <a:rPr lang="en-US" altLang="ko-KR" sz="3000">
                <a:latin typeface="Gotham Bold" panose="020B0600000101010101" charset="0"/>
                <a:cs typeface="Gotham Bold" panose="020B0600000101010101" charset="0"/>
              </a:rPr>
              <a:t>1. Model</a:t>
            </a:r>
            <a:r>
              <a:rPr lang="ko-KR" altLang="en-US" sz="3000">
                <a:latin typeface="Gotham Bold" panose="020B0600000101010101" charset="0"/>
                <a:cs typeface="Gotham Bold" panose="020B0600000101010101" charset="0"/>
              </a:rPr>
              <a:t> </a:t>
            </a:r>
            <a:r>
              <a:rPr lang="en-US" altLang="ko-KR" sz="3000">
                <a:latin typeface="Gotham Bold" panose="020B0600000101010101" charset="0"/>
                <a:cs typeface="Gotham Bold" panose="020B0600000101010101" charset="0"/>
              </a:rPr>
              <a:t>Training</a:t>
            </a:r>
            <a:endParaRPr lang="ko-KR" altLang="en-US" sz="3000">
              <a:latin typeface="Gotham Bold" panose="020B0600000101010101" charset="0"/>
              <a:cs typeface="Gotham Bold" panose="020B0600000101010101" charset="0"/>
            </a:endParaRPr>
          </a:p>
        </p:txBody>
      </p:sp>
    </p:spTree>
    <p:extLst>
      <p:ext uri="{BB962C8B-B14F-4D97-AF65-F5344CB8AC3E}">
        <p14:creationId xmlns:p14="http://schemas.microsoft.com/office/powerpoint/2010/main" val="2824542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393152AA-4F94-9FCE-B118-B14AC72E7085}"/>
              </a:ext>
            </a:extLst>
          </p:cNvPr>
          <p:cNvSpPr/>
          <p:nvPr/>
        </p:nvSpPr>
        <p:spPr>
          <a:xfrm>
            <a:off x="0" y="5118"/>
            <a:ext cx="18288000" cy="10287000"/>
          </a:xfrm>
          <a:prstGeom prst="rect">
            <a:avLst/>
          </a:prstGeom>
          <a:solidFill>
            <a:srgbClr val="F6F6F6"/>
          </a:solidFill>
        </p:spPr>
        <p:txBody>
          <a:bodyPr/>
          <a:lstStyle/>
          <a:p>
            <a:endParaRPr lang="ko-KR" altLang="en-US"/>
          </a:p>
        </p:txBody>
      </p:sp>
      <p:sp>
        <p:nvSpPr>
          <p:cNvPr id="2" name="직사각형 1">
            <a:extLst>
              <a:ext uri="{FF2B5EF4-FFF2-40B4-BE49-F238E27FC236}">
                <a16:creationId xmlns:a16="http://schemas.microsoft.com/office/drawing/2014/main" id="{D33F3803-4283-D74E-DC05-9251B109D6DA}"/>
              </a:ext>
            </a:extLst>
          </p:cNvPr>
          <p:cNvSpPr/>
          <p:nvPr/>
        </p:nvSpPr>
        <p:spPr>
          <a:xfrm>
            <a:off x="4267200" y="3162300"/>
            <a:ext cx="9906000" cy="3124200"/>
          </a:xfrm>
          <a:prstGeom prst="rect">
            <a:avLst/>
          </a:prstGeom>
          <a:solidFill>
            <a:srgbClr val="004A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359BB5F1-79CC-D98F-8E12-3625CA186850}"/>
              </a:ext>
            </a:extLst>
          </p:cNvPr>
          <p:cNvSpPr txBox="1"/>
          <p:nvPr/>
        </p:nvSpPr>
        <p:spPr>
          <a:xfrm>
            <a:off x="5334000" y="4324480"/>
            <a:ext cx="8229600" cy="971420"/>
          </a:xfrm>
          <a:prstGeom prst="rect">
            <a:avLst/>
          </a:prstGeom>
        </p:spPr>
        <p:txBody>
          <a:bodyPr wrap="square" lIns="0" tIns="0" rIns="0" bIns="0" rtlCol="0" anchor="t">
            <a:spAutoFit/>
          </a:bodyPr>
          <a:lstStyle/>
          <a:p>
            <a:pPr algn="ctr">
              <a:lnSpc>
                <a:spcPts val="8539"/>
              </a:lnSpc>
            </a:pPr>
            <a:r>
              <a:rPr lang="en-US" sz="5000" b="1" spc="213">
                <a:solidFill>
                  <a:srgbClr val="F6F6F6"/>
                </a:solidFill>
                <a:latin typeface="Gotham Bold"/>
              </a:rPr>
              <a:t>Model Test and Result</a:t>
            </a:r>
          </a:p>
        </p:txBody>
      </p:sp>
      <p:sp>
        <p:nvSpPr>
          <p:cNvPr id="6" name="직사각형 5">
            <a:extLst>
              <a:ext uri="{FF2B5EF4-FFF2-40B4-BE49-F238E27FC236}">
                <a16:creationId xmlns:a16="http://schemas.microsoft.com/office/drawing/2014/main" id="{E68BF7F5-F387-AA1A-D96C-3490EAC160F3}"/>
              </a:ext>
            </a:extLst>
          </p:cNvPr>
          <p:cNvSpPr/>
          <p:nvPr/>
        </p:nvSpPr>
        <p:spPr>
          <a:xfrm rot="10800000">
            <a:off x="7933876" y="4152900"/>
            <a:ext cx="2886523" cy="762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70805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AutoShape 2">
            <a:extLst>
              <a:ext uri="{FF2B5EF4-FFF2-40B4-BE49-F238E27FC236}">
                <a16:creationId xmlns:a16="http://schemas.microsoft.com/office/drawing/2014/main" id="{FF14BF50-D29B-7BA6-F6BD-525DA9C69DAA}"/>
              </a:ext>
            </a:extLst>
          </p:cNvPr>
          <p:cNvSpPr/>
          <p:nvPr/>
        </p:nvSpPr>
        <p:spPr>
          <a:xfrm>
            <a:off x="0" y="5118"/>
            <a:ext cx="18288000" cy="10287000"/>
          </a:xfrm>
          <a:prstGeom prst="rect">
            <a:avLst/>
          </a:prstGeom>
          <a:solidFill>
            <a:srgbClr val="F6F6F6"/>
          </a:solidFill>
        </p:spPr>
        <p:txBody>
          <a:bodyPr/>
          <a:lstStyle/>
          <a:p>
            <a:endParaRPr lang="ko-KR" altLang="en-US"/>
          </a:p>
        </p:txBody>
      </p:sp>
      <p:sp>
        <p:nvSpPr>
          <p:cNvPr id="2" name="TextBox 1">
            <a:extLst>
              <a:ext uri="{FF2B5EF4-FFF2-40B4-BE49-F238E27FC236}">
                <a16:creationId xmlns:a16="http://schemas.microsoft.com/office/drawing/2014/main" id="{F245BDBC-F651-A55A-75A7-0B227B6A8197}"/>
              </a:ext>
            </a:extLst>
          </p:cNvPr>
          <p:cNvSpPr txBox="1"/>
          <p:nvPr/>
        </p:nvSpPr>
        <p:spPr>
          <a:xfrm flipH="1">
            <a:off x="755961" y="876300"/>
            <a:ext cx="9071811" cy="553998"/>
          </a:xfrm>
          <a:prstGeom prst="rect">
            <a:avLst/>
          </a:prstGeom>
          <a:noFill/>
        </p:spPr>
        <p:txBody>
          <a:bodyPr wrap="square" rtlCol="0">
            <a:spAutoFit/>
          </a:bodyPr>
          <a:lstStyle/>
          <a:p>
            <a:r>
              <a:rPr lang="en-US" altLang="ko-KR" sz="3000">
                <a:latin typeface="Gotham Bold" panose="020B0600000101010101" charset="0"/>
                <a:cs typeface="Gotham Bold" panose="020B0600000101010101" charset="0"/>
              </a:rPr>
              <a:t>1. Data Preprocessing </a:t>
            </a:r>
            <a:endParaRPr lang="ko-KR" altLang="en-US" sz="3000">
              <a:latin typeface="Gotham Bold" panose="020B0600000101010101" charset="0"/>
              <a:cs typeface="Gotham Bold" panose="020B0600000101010101" charset="0"/>
            </a:endParaRPr>
          </a:p>
        </p:txBody>
      </p:sp>
      <p:sp>
        <p:nvSpPr>
          <p:cNvPr id="4" name="TextBox 3">
            <a:extLst>
              <a:ext uri="{FF2B5EF4-FFF2-40B4-BE49-F238E27FC236}">
                <a16:creationId xmlns:a16="http://schemas.microsoft.com/office/drawing/2014/main" id="{82B124D1-7033-B4B7-1D54-813C94FE6B89}"/>
              </a:ext>
            </a:extLst>
          </p:cNvPr>
          <p:cNvSpPr txBox="1"/>
          <p:nvPr/>
        </p:nvSpPr>
        <p:spPr>
          <a:xfrm flipH="1">
            <a:off x="755960" y="2656205"/>
            <a:ext cx="14026641" cy="1015663"/>
          </a:xfrm>
          <a:prstGeom prst="rect">
            <a:avLst/>
          </a:prstGeom>
          <a:noFill/>
        </p:spPr>
        <p:txBody>
          <a:bodyPr wrap="square" rtlCol="0">
            <a:spAutoFit/>
          </a:bodyPr>
          <a:lstStyle/>
          <a:p>
            <a:r>
              <a:rPr lang="en-US" altLang="ko-KR" sz="3000">
                <a:latin typeface="Gotham Bold" panose="020B0600000101010101" charset="0"/>
                <a:cs typeface="Gotham Bold" panose="020B0600000101010101" charset="0"/>
              </a:rPr>
              <a:t>2. Prediction probability Derivation </a:t>
            </a:r>
            <a:r>
              <a:rPr lang="ko-KR" altLang="en-US" sz="3000">
                <a:latin typeface="Gotham Bold" panose="020B0600000101010101" charset="0"/>
                <a:cs typeface="Gotham Bold" panose="020B0600000101010101" charset="0"/>
              </a:rPr>
              <a:t>→ </a:t>
            </a:r>
            <a:r>
              <a:rPr lang="en-US" altLang="ko-KR" sz="3000" spc="53">
                <a:solidFill>
                  <a:srgbClr val="0070C0"/>
                </a:solidFill>
                <a:latin typeface="Gotham Bold" panose="020B0600000101010101" charset="0"/>
                <a:cs typeface="Gotham Bold" panose="020B0600000101010101" charset="0"/>
              </a:rPr>
              <a:t>Display</a:t>
            </a:r>
            <a:r>
              <a:rPr lang="en-US" altLang="ko-KR" sz="3000" spc="53">
                <a:solidFill>
                  <a:srgbClr val="000000"/>
                </a:solidFill>
                <a:latin typeface="Gotham Bold" panose="020B0600000101010101" charset="0"/>
                <a:cs typeface="Gotham Bold" panose="020B0600000101010101" charset="0"/>
              </a:rPr>
              <a:t> the following </a:t>
            </a:r>
            <a:r>
              <a:rPr lang="en-US" altLang="ko-KR" sz="3000" spc="53">
                <a:solidFill>
                  <a:srgbClr val="0F0F0F"/>
                </a:solidFill>
                <a:latin typeface="Gotham Bold" panose="020B0600000101010101" charset="0"/>
                <a:cs typeface="Gotham Bold" panose="020B0600000101010101" charset="0"/>
              </a:rPr>
              <a:t>messages</a:t>
            </a:r>
            <a:r>
              <a:rPr lang="en-US" altLang="ko-KR" sz="3000" spc="53">
                <a:solidFill>
                  <a:srgbClr val="000000"/>
                </a:solidFill>
                <a:latin typeface="Gotham Bold" panose="020B0600000101010101" charset="0"/>
                <a:cs typeface="Gotham Bold" panose="020B0600000101010101" charset="0"/>
              </a:rPr>
              <a:t> 									on the customer's ticket </a:t>
            </a:r>
            <a:endParaRPr lang="ko-KR" altLang="en-US" sz="3000">
              <a:latin typeface="Gotham Bold" panose="020B0600000101010101" charset="0"/>
              <a:cs typeface="Gotham Bold" panose="020B0600000101010101" charset="0"/>
            </a:endParaRPr>
          </a:p>
        </p:txBody>
      </p:sp>
      <p:sp>
        <p:nvSpPr>
          <p:cNvPr id="5" name="직각 삼각형 4">
            <a:extLst>
              <a:ext uri="{FF2B5EF4-FFF2-40B4-BE49-F238E27FC236}">
                <a16:creationId xmlns:a16="http://schemas.microsoft.com/office/drawing/2014/main" id="{0E683FE1-DB37-F779-A4F7-2FD067F2AA53}"/>
              </a:ext>
            </a:extLst>
          </p:cNvPr>
          <p:cNvSpPr/>
          <p:nvPr/>
        </p:nvSpPr>
        <p:spPr>
          <a:xfrm rot="10800000">
            <a:off x="13939837" y="-31421"/>
            <a:ext cx="4348163" cy="4348163"/>
          </a:xfrm>
          <a:prstGeom prst="rtTriangle">
            <a:avLst/>
          </a:prstGeom>
          <a:solidFill>
            <a:srgbClr val="004A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2">
            <a:extLst>
              <a:ext uri="{FF2B5EF4-FFF2-40B4-BE49-F238E27FC236}">
                <a16:creationId xmlns:a16="http://schemas.microsoft.com/office/drawing/2014/main" id="{A9903A24-2C9A-F181-429B-4B55302C4FD6}"/>
              </a:ext>
            </a:extLst>
          </p:cNvPr>
          <p:cNvSpPr txBox="1"/>
          <p:nvPr/>
        </p:nvSpPr>
        <p:spPr>
          <a:xfrm rot="2499175">
            <a:off x="14529766" y="1060328"/>
            <a:ext cx="4392070" cy="909864"/>
          </a:xfrm>
          <a:prstGeom prst="rect">
            <a:avLst/>
          </a:prstGeom>
        </p:spPr>
        <p:txBody>
          <a:bodyPr wrap="square" lIns="0" tIns="0" rIns="0" bIns="0" rtlCol="0" anchor="t">
            <a:spAutoFit/>
          </a:bodyPr>
          <a:lstStyle/>
          <a:p>
            <a:pPr algn="ctr">
              <a:lnSpc>
                <a:spcPts val="8539"/>
              </a:lnSpc>
            </a:pPr>
            <a:r>
              <a:rPr lang="en-US" sz="2900" b="1" spc="213">
                <a:solidFill>
                  <a:srgbClr val="F6F6F6"/>
                </a:solidFill>
                <a:latin typeface="Gotham Bold"/>
              </a:rPr>
              <a:t>Model Test &amp; Result</a:t>
            </a:r>
          </a:p>
        </p:txBody>
      </p:sp>
      <p:sp>
        <p:nvSpPr>
          <p:cNvPr id="7" name="직사각형 6">
            <a:extLst>
              <a:ext uri="{FF2B5EF4-FFF2-40B4-BE49-F238E27FC236}">
                <a16:creationId xmlns:a16="http://schemas.microsoft.com/office/drawing/2014/main" id="{16ECE3AD-2856-FCF8-DD45-B86E86D19CAD}"/>
              </a:ext>
            </a:extLst>
          </p:cNvPr>
          <p:cNvSpPr/>
          <p:nvPr/>
        </p:nvSpPr>
        <p:spPr>
          <a:xfrm rot="2514938">
            <a:off x="16406697" y="1376262"/>
            <a:ext cx="1086054" cy="5925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a16="http://schemas.microsoft.com/office/drawing/2014/main" id="{2432405A-1AE7-DAC0-339C-650498F12780}"/>
              </a:ext>
            </a:extLst>
          </p:cNvPr>
          <p:cNvGrpSpPr/>
          <p:nvPr/>
        </p:nvGrpSpPr>
        <p:grpSpPr>
          <a:xfrm>
            <a:off x="3171181" y="5539304"/>
            <a:ext cx="17700528" cy="2103468"/>
            <a:chOff x="1256292" y="5928802"/>
            <a:chExt cx="17700528" cy="2103468"/>
          </a:xfrm>
        </p:grpSpPr>
        <p:sp>
          <p:nvSpPr>
            <p:cNvPr id="11" name="TextBox 15">
              <a:extLst>
                <a:ext uri="{FF2B5EF4-FFF2-40B4-BE49-F238E27FC236}">
                  <a16:creationId xmlns:a16="http://schemas.microsoft.com/office/drawing/2014/main" id="{8AE3C36C-B316-9ED7-9104-9007F203F9AE}"/>
                </a:ext>
              </a:extLst>
            </p:cNvPr>
            <p:cNvSpPr txBox="1"/>
            <p:nvPr/>
          </p:nvSpPr>
          <p:spPr>
            <a:xfrm>
              <a:off x="5220021" y="7581900"/>
              <a:ext cx="13736799" cy="369332"/>
            </a:xfrm>
            <a:prstGeom prst="rect">
              <a:avLst/>
            </a:prstGeom>
          </p:spPr>
          <p:txBody>
            <a:bodyPr wrap="square" lIns="0" tIns="0" rIns="0" bIns="0" rtlCol="0" anchor="t">
              <a:spAutoFit/>
            </a:bodyPr>
            <a:lstStyle/>
            <a:p>
              <a:pPr marL="194310" lvl="1" algn="l">
                <a:lnSpc>
                  <a:spcPts val="3240"/>
                </a:lnSpc>
              </a:pPr>
              <a:r>
                <a:rPr lang="en-US" sz="2000" spc="53">
                  <a:solidFill>
                    <a:srgbClr val="81C3CB"/>
                  </a:solidFill>
                  <a:latin typeface="Gotham Bold" panose="020B0600000101010101" charset="0"/>
                  <a:cs typeface="Gotham Bold" panose="020B0600000101010101" charset="0"/>
                </a:rPr>
                <a:t>"Recommended! p% of customers were very satisfied with this type of ticket."</a:t>
              </a:r>
            </a:p>
          </p:txBody>
        </p:sp>
        <p:sp>
          <p:nvSpPr>
            <p:cNvPr id="12" name="직사각형 11">
              <a:extLst>
                <a:ext uri="{FF2B5EF4-FFF2-40B4-BE49-F238E27FC236}">
                  <a16:creationId xmlns:a16="http://schemas.microsoft.com/office/drawing/2014/main" id="{770A364D-BA22-4D34-7A26-AAE1E8C6B99C}"/>
                </a:ext>
              </a:extLst>
            </p:cNvPr>
            <p:cNvSpPr/>
            <p:nvPr/>
          </p:nvSpPr>
          <p:spPr>
            <a:xfrm flipV="1">
              <a:off x="1256292" y="6233602"/>
              <a:ext cx="1639308"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7AFA4217-C3C5-6B41-6196-0BE35A4FD2B1}"/>
                </a:ext>
              </a:extLst>
            </p:cNvPr>
            <p:cNvSpPr/>
            <p:nvPr/>
          </p:nvSpPr>
          <p:spPr>
            <a:xfrm flipV="1">
              <a:off x="1256292" y="6797483"/>
              <a:ext cx="1639308"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A009A89D-5478-201F-ADAD-FB3D3614EE36}"/>
                </a:ext>
              </a:extLst>
            </p:cNvPr>
            <p:cNvSpPr/>
            <p:nvPr/>
          </p:nvSpPr>
          <p:spPr>
            <a:xfrm flipV="1">
              <a:off x="1256292" y="7300402"/>
              <a:ext cx="1639308"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8B15B806-167B-CB98-68DB-5B4ED23DFE09}"/>
                </a:ext>
              </a:extLst>
            </p:cNvPr>
            <p:cNvSpPr/>
            <p:nvPr/>
          </p:nvSpPr>
          <p:spPr>
            <a:xfrm flipV="1">
              <a:off x="1256292" y="7788083"/>
              <a:ext cx="1639308"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그림 15">
              <a:extLst>
                <a:ext uri="{FF2B5EF4-FFF2-40B4-BE49-F238E27FC236}">
                  <a16:creationId xmlns:a16="http://schemas.microsoft.com/office/drawing/2014/main" id="{C78348DE-4F8E-5D8D-AE6D-D58A1F0428B2}"/>
                </a:ext>
              </a:extLst>
            </p:cNvPr>
            <p:cNvPicPr>
              <a:picLocks noChangeAspect="1"/>
            </p:cNvPicPr>
            <p:nvPr/>
          </p:nvPicPr>
          <p:blipFill>
            <a:blip r:embed="rId2"/>
            <a:stretch>
              <a:fillRect/>
            </a:stretch>
          </p:blipFill>
          <p:spPr>
            <a:xfrm rot="16200000">
              <a:off x="783661" y="6777319"/>
              <a:ext cx="2058546" cy="451356"/>
            </a:xfrm>
            <a:prstGeom prst="rect">
              <a:avLst/>
            </a:prstGeom>
          </p:spPr>
        </p:pic>
        <p:sp>
          <p:nvSpPr>
            <p:cNvPr id="17" name="TextBox 16">
              <a:extLst>
                <a:ext uri="{FF2B5EF4-FFF2-40B4-BE49-F238E27FC236}">
                  <a16:creationId xmlns:a16="http://schemas.microsoft.com/office/drawing/2014/main" id="{D17A06F3-5402-28D1-1F04-7473613FC7DF}"/>
                </a:ext>
              </a:extLst>
            </p:cNvPr>
            <p:cNvSpPr txBox="1"/>
            <p:nvPr/>
          </p:nvSpPr>
          <p:spPr>
            <a:xfrm>
              <a:off x="2971800" y="6081202"/>
              <a:ext cx="1981200" cy="369332"/>
            </a:xfrm>
            <a:prstGeom prst="rect">
              <a:avLst/>
            </a:prstGeom>
            <a:noFill/>
          </p:spPr>
          <p:txBody>
            <a:bodyPr wrap="square">
              <a:spAutoFit/>
            </a:bodyPr>
            <a:lstStyle/>
            <a:p>
              <a:r>
                <a:rPr lang="en-US" altLang="ko-KR" sz="1800" spc="53" dirty="0">
                  <a:solidFill>
                    <a:srgbClr val="000000"/>
                  </a:solidFill>
                  <a:highlight>
                    <a:srgbClr val="DFD981"/>
                  </a:highlight>
                  <a:latin typeface="Gotham Bold" panose="020B0600000101010101" charset="0"/>
                  <a:cs typeface="Gotham Bold" panose="020B0600000101010101" charset="0"/>
                </a:rPr>
                <a:t>0 </a:t>
              </a:r>
              <a:r>
                <a:rPr lang="ko-KR" altLang="en-US" sz="1800" spc="53" dirty="0">
                  <a:solidFill>
                    <a:srgbClr val="000000"/>
                  </a:solidFill>
                  <a:highlight>
                    <a:srgbClr val="DFD981"/>
                  </a:highlight>
                  <a:latin typeface="Gotham Bold" panose="020B0600000101010101" charset="0"/>
                  <a:cs typeface="Gotham Bold" panose="020B0600000101010101" charset="0"/>
                </a:rPr>
                <a:t>≤</a:t>
              </a:r>
              <a:r>
                <a:rPr lang="en-US" altLang="ko-KR" sz="1800" spc="53" dirty="0">
                  <a:solidFill>
                    <a:srgbClr val="000000"/>
                  </a:solidFill>
                  <a:highlight>
                    <a:srgbClr val="DFD981"/>
                  </a:highlight>
                  <a:latin typeface="Gotham Bold" panose="020B0600000101010101" charset="0"/>
                  <a:cs typeface="Gotham Bold" panose="020B0600000101010101" charset="0"/>
                </a:rPr>
                <a:t> p &lt; 40% </a:t>
              </a:r>
              <a:endParaRPr lang="ko-KR" altLang="en-US" dirty="0">
                <a:highlight>
                  <a:srgbClr val="DFD981"/>
                </a:highlight>
              </a:endParaRPr>
            </a:p>
          </p:txBody>
        </p:sp>
        <p:sp>
          <p:nvSpPr>
            <p:cNvPr id="18" name="TextBox 17">
              <a:extLst>
                <a:ext uri="{FF2B5EF4-FFF2-40B4-BE49-F238E27FC236}">
                  <a16:creationId xmlns:a16="http://schemas.microsoft.com/office/drawing/2014/main" id="{3C517B62-2EF6-AFEF-4756-072D8711260D}"/>
                </a:ext>
              </a:extLst>
            </p:cNvPr>
            <p:cNvSpPr txBox="1"/>
            <p:nvPr/>
          </p:nvSpPr>
          <p:spPr>
            <a:xfrm>
              <a:off x="2971800" y="6599186"/>
              <a:ext cx="2106002" cy="369332"/>
            </a:xfrm>
            <a:prstGeom prst="rect">
              <a:avLst/>
            </a:prstGeom>
            <a:noFill/>
          </p:spPr>
          <p:txBody>
            <a:bodyPr wrap="square">
              <a:spAutoFit/>
            </a:bodyPr>
            <a:lstStyle/>
            <a:p>
              <a:r>
                <a:rPr lang="en-US" altLang="ko-KR" sz="1800" spc="53">
                  <a:solidFill>
                    <a:srgbClr val="000000"/>
                  </a:solidFill>
                  <a:highlight>
                    <a:srgbClr val="BCD19D"/>
                  </a:highlight>
                  <a:latin typeface="Gotham Bold" panose="020B0600000101010101" charset="0"/>
                  <a:cs typeface="Gotham Bold" panose="020B0600000101010101" charset="0"/>
                </a:rPr>
                <a:t>40 </a:t>
              </a:r>
              <a:r>
                <a:rPr lang="ko-KR" altLang="en-US" sz="1800" spc="53">
                  <a:solidFill>
                    <a:srgbClr val="000000"/>
                  </a:solidFill>
                  <a:highlight>
                    <a:srgbClr val="BCD19D"/>
                  </a:highlight>
                  <a:latin typeface="Gotham Bold" panose="020B0600000101010101" charset="0"/>
                  <a:cs typeface="Gotham Bold" panose="020B0600000101010101" charset="0"/>
                </a:rPr>
                <a:t>≤</a:t>
              </a:r>
              <a:r>
                <a:rPr lang="en-US" altLang="ko-KR" sz="1800" spc="53">
                  <a:solidFill>
                    <a:srgbClr val="000000"/>
                  </a:solidFill>
                  <a:highlight>
                    <a:srgbClr val="BCD19D"/>
                  </a:highlight>
                  <a:latin typeface="Gotham Bold" panose="020B0600000101010101" charset="0"/>
                  <a:cs typeface="Gotham Bold" panose="020B0600000101010101" charset="0"/>
                </a:rPr>
                <a:t> p &lt; 70% </a:t>
              </a:r>
              <a:endParaRPr lang="ko-KR" altLang="en-US">
                <a:highlight>
                  <a:srgbClr val="BCD19D"/>
                </a:highlight>
              </a:endParaRPr>
            </a:p>
          </p:txBody>
        </p:sp>
        <p:sp>
          <p:nvSpPr>
            <p:cNvPr id="19" name="TextBox 18">
              <a:extLst>
                <a:ext uri="{FF2B5EF4-FFF2-40B4-BE49-F238E27FC236}">
                  <a16:creationId xmlns:a16="http://schemas.microsoft.com/office/drawing/2014/main" id="{718703BC-557D-C3FD-6B6F-016AC40455D9}"/>
                </a:ext>
              </a:extLst>
            </p:cNvPr>
            <p:cNvSpPr txBox="1"/>
            <p:nvPr/>
          </p:nvSpPr>
          <p:spPr>
            <a:xfrm>
              <a:off x="2971800" y="7150735"/>
              <a:ext cx="2286000" cy="369332"/>
            </a:xfrm>
            <a:prstGeom prst="rect">
              <a:avLst/>
            </a:prstGeom>
            <a:noFill/>
          </p:spPr>
          <p:txBody>
            <a:bodyPr wrap="square">
              <a:spAutoFit/>
            </a:bodyPr>
            <a:lstStyle/>
            <a:p>
              <a:r>
                <a:rPr lang="en-US" altLang="ko-KR" sz="1800" spc="53">
                  <a:solidFill>
                    <a:srgbClr val="000000"/>
                  </a:solidFill>
                  <a:highlight>
                    <a:srgbClr val="9ECAB4"/>
                  </a:highlight>
                  <a:latin typeface="Gotham Bold" panose="020B0600000101010101" charset="0"/>
                  <a:cs typeface="Gotham Bold" panose="020B0600000101010101" charset="0"/>
                </a:rPr>
                <a:t>70 </a:t>
              </a:r>
              <a:r>
                <a:rPr lang="ko-KR" altLang="en-US" sz="1800" spc="53">
                  <a:solidFill>
                    <a:srgbClr val="000000"/>
                  </a:solidFill>
                  <a:highlight>
                    <a:srgbClr val="9ECAB4"/>
                  </a:highlight>
                  <a:latin typeface="Gotham Bold" panose="020B0600000101010101" charset="0"/>
                  <a:cs typeface="Gotham Bold" panose="020B0600000101010101" charset="0"/>
                </a:rPr>
                <a:t>≤</a:t>
              </a:r>
              <a:r>
                <a:rPr lang="en-US" altLang="ko-KR" sz="1800" spc="53">
                  <a:solidFill>
                    <a:srgbClr val="000000"/>
                  </a:solidFill>
                  <a:highlight>
                    <a:srgbClr val="9ECAB4"/>
                  </a:highlight>
                  <a:latin typeface="Gotham Bold" panose="020B0600000101010101" charset="0"/>
                  <a:cs typeface="Gotham Bold" panose="020B0600000101010101" charset="0"/>
                </a:rPr>
                <a:t> p &lt; 90% </a:t>
              </a:r>
              <a:endParaRPr lang="ko-KR" altLang="en-US">
                <a:highlight>
                  <a:srgbClr val="9ECAB4"/>
                </a:highlight>
              </a:endParaRPr>
            </a:p>
          </p:txBody>
        </p:sp>
        <p:sp>
          <p:nvSpPr>
            <p:cNvPr id="20" name="TextBox 19">
              <a:extLst>
                <a:ext uri="{FF2B5EF4-FFF2-40B4-BE49-F238E27FC236}">
                  <a16:creationId xmlns:a16="http://schemas.microsoft.com/office/drawing/2014/main" id="{F636D01A-98CC-BFC4-EA03-D912E13D1FDB}"/>
                </a:ext>
              </a:extLst>
            </p:cNvPr>
            <p:cNvSpPr txBox="1"/>
            <p:nvPr/>
          </p:nvSpPr>
          <p:spPr>
            <a:xfrm>
              <a:off x="2971800" y="7616870"/>
              <a:ext cx="2139443" cy="369332"/>
            </a:xfrm>
            <a:prstGeom prst="rect">
              <a:avLst/>
            </a:prstGeom>
            <a:noFill/>
          </p:spPr>
          <p:txBody>
            <a:bodyPr wrap="square">
              <a:spAutoFit/>
            </a:bodyPr>
            <a:lstStyle/>
            <a:p>
              <a:r>
                <a:rPr lang="en-US" altLang="ko-KR" sz="1800" spc="53">
                  <a:solidFill>
                    <a:srgbClr val="000000"/>
                  </a:solidFill>
                  <a:highlight>
                    <a:srgbClr val="81C3CB"/>
                  </a:highlight>
                  <a:latin typeface="Gotham Bold" panose="020B0600000101010101" charset="0"/>
                  <a:cs typeface="Gotham Bold" panose="020B0600000101010101" charset="0"/>
                </a:rPr>
                <a:t>90 </a:t>
              </a:r>
              <a:r>
                <a:rPr lang="ko-KR" altLang="en-US" sz="1800" spc="53">
                  <a:solidFill>
                    <a:srgbClr val="000000"/>
                  </a:solidFill>
                  <a:highlight>
                    <a:srgbClr val="81C3CB"/>
                  </a:highlight>
                  <a:latin typeface="Gotham Bold" panose="020B0600000101010101" charset="0"/>
                  <a:cs typeface="Gotham Bold" panose="020B0600000101010101" charset="0"/>
                </a:rPr>
                <a:t>≤</a:t>
              </a:r>
              <a:r>
                <a:rPr lang="en-US" altLang="ko-KR" sz="1800" spc="53">
                  <a:solidFill>
                    <a:srgbClr val="000000"/>
                  </a:solidFill>
                  <a:highlight>
                    <a:srgbClr val="81C3CB"/>
                  </a:highlight>
                  <a:latin typeface="Gotham Bold" panose="020B0600000101010101" charset="0"/>
                  <a:cs typeface="Gotham Bold" panose="020B0600000101010101" charset="0"/>
                </a:rPr>
                <a:t> p </a:t>
              </a:r>
              <a:r>
                <a:rPr lang="ko-KR" altLang="en-US" sz="1800" spc="53">
                  <a:solidFill>
                    <a:srgbClr val="000000"/>
                  </a:solidFill>
                  <a:highlight>
                    <a:srgbClr val="81C3CB"/>
                  </a:highlight>
                  <a:latin typeface="Gotham Bold" panose="020B0600000101010101" charset="0"/>
                  <a:cs typeface="Gotham Bold" panose="020B0600000101010101" charset="0"/>
                </a:rPr>
                <a:t>≤ </a:t>
              </a:r>
              <a:r>
                <a:rPr lang="en-US" altLang="ko-KR" sz="1800" spc="53">
                  <a:solidFill>
                    <a:srgbClr val="000000"/>
                  </a:solidFill>
                  <a:highlight>
                    <a:srgbClr val="81C3CB"/>
                  </a:highlight>
                  <a:latin typeface="Gotham Bold" panose="020B0600000101010101" charset="0"/>
                  <a:cs typeface="Gotham Bold" panose="020B0600000101010101" charset="0"/>
                </a:rPr>
                <a:t> 100% </a:t>
              </a:r>
              <a:endParaRPr lang="ko-KR" altLang="en-US">
                <a:highlight>
                  <a:srgbClr val="81C3CB"/>
                </a:highlight>
              </a:endParaRPr>
            </a:p>
          </p:txBody>
        </p:sp>
        <p:sp>
          <p:nvSpPr>
            <p:cNvPr id="21" name="TextBox 20">
              <a:extLst>
                <a:ext uri="{FF2B5EF4-FFF2-40B4-BE49-F238E27FC236}">
                  <a16:creationId xmlns:a16="http://schemas.microsoft.com/office/drawing/2014/main" id="{939C36CD-FA86-4267-42AE-B08AE605A4E4}"/>
                </a:ext>
              </a:extLst>
            </p:cNvPr>
            <p:cNvSpPr txBox="1"/>
            <p:nvPr/>
          </p:nvSpPr>
          <p:spPr>
            <a:xfrm>
              <a:off x="5181600" y="5928802"/>
              <a:ext cx="12395200" cy="455509"/>
            </a:xfrm>
            <a:prstGeom prst="rect">
              <a:avLst/>
            </a:prstGeom>
            <a:noFill/>
          </p:spPr>
          <p:txBody>
            <a:bodyPr wrap="square">
              <a:spAutoFit/>
            </a:bodyPr>
            <a:lstStyle/>
            <a:p>
              <a:pPr marL="194310" lvl="1" algn="l">
                <a:lnSpc>
                  <a:spcPts val="3240"/>
                </a:lnSpc>
              </a:pPr>
              <a:r>
                <a:rPr lang="en-US" altLang="ko-KR" sz="1800" spc="53" dirty="0">
                  <a:solidFill>
                    <a:srgbClr val="DFD981"/>
                  </a:solidFill>
                  <a:latin typeface="Gotham Bold" panose="020B0600000101010101" charset="0"/>
                  <a:cs typeface="Gotham Bold" panose="020B0600000101010101" charset="0"/>
                </a:rPr>
                <a:t>"Most customers showed dissatisfaction with this type of ticket.”</a:t>
              </a:r>
            </a:p>
          </p:txBody>
        </p:sp>
        <p:sp>
          <p:nvSpPr>
            <p:cNvPr id="22" name="TextBox 21">
              <a:extLst>
                <a:ext uri="{FF2B5EF4-FFF2-40B4-BE49-F238E27FC236}">
                  <a16:creationId xmlns:a16="http://schemas.microsoft.com/office/drawing/2014/main" id="{C4DD1C8C-6401-2E06-8A58-D6705CE7F300}"/>
                </a:ext>
              </a:extLst>
            </p:cNvPr>
            <p:cNvSpPr txBox="1"/>
            <p:nvPr/>
          </p:nvSpPr>
          <p:spPr>
            <a:xfrm>
              <a:off x="5181600" y="6457534"/>
              <a:ext cx="12395200" cy="455509"/>
            </a:xfrm>
            <a:prstGeom prst="rect">
              <a:avLst/>
            </a:prstGeom>
            <a:noFill/>
          </p:spPr>
          <p:txBody>
            <a:bodyPr wrap="square">
              <a:spAutoFit/>
            </a:bodyPr>
            <a:lstStyle/>
            <a:p>
              <a:pPr marL="194310" lvl="1" algn="l">
                <a:lnSpc>
                  <a:spcPts val="3240"/>
                </a:lnSpc>
              </a:pPr>
              <a:r>
                <a:rPr lang="en-US" altLang="ko-KR" sz="1800" spc="53" dirty="0">
                  <a:solidFill>
                    <a:srgbClr val="BCD19D"/>
                  </a:solidFill>
                  <a:latin typeface="Gotham Bold" panose="020B0600000101010101" charset="0"/>
                  <a:cs typeface="Gotham Bold" panose="020B0600000101010101" charset="0"/>
                </a:rPr>
                <a:t>"Most customers showed neutral satisfaction with this type of ticket."</a:t>
              </a:r>
            </a:p>
          </p:txBody>
        </p:sp>
        <p:sp>
          <p:nvSpPr>
            <p:cNvPr id="23" name="TextBox 22">
              <a:extLst>
                <a:ext uri="{FF2B5EF4-FFF2-40B4-BE49-F238E27FC236}">
                  <a16:creationId xmlns:a16="http://schemas.microsoft.com/office/drawing/2014/main" id="{12A9760B-0731-A635-24EF-62EF6FB612C1}"/>
                </a:ext>
              </a:extLst>
            </p:cNvPr>
            <p:cNvSpPr txBox="1"/>
            <p:nvPr/>
          </p:nvSpPr>
          <p:spPr>
            <a:xfrm>
              <a:off x="5181600" y="6958979"/>
              <a:ext cx="9421090" cy="455509"/>
            </a:xfrm>
            <a:prstGeom prst="rect">
              <a:avLst/>
            </a:prstGeom>
            <a:noFill/>
          </p:spPr>
          <p:txBody>
            <a:bodyPr wrap="square">
              <a:spAutoFit/>
            </a:bodyPr>
            <a:lstStyle/>
            <a:p>
              <a:pPr marL="194310" lvl="1" algn="l">
                <a:lnSpc>
                  <a:spcPts val="3240"/>
                </a:lnSpc>
              </a:pPr>
              <a:r>
                <a:rPr lang="en-US" altLang="ko-KR" sz="1800" spc="53">
                  <a:solidFill>
                    <a:srgbClr val="9ECAB4"/>
                  </a:solidFill>
                  <a:latin typeface="Gotham Bold" panose="020B0600000101010101" charset="0"/>
                  <a:cs typeface="Gotham Bold" panose="020B0600000101010101" charset="0"/>
                </a:rPr>
                <a:t>"p% of customers were satisfied with this type of ticket."</a:t>
              </a:r>
            </a:p>
          </p:txBody>
        </p:sp>
      </p:grpSp>
      <p:sp>
        <p:nvSpPr>
          <p:cNvPr id="9" name="TextBox 8">
            <a:extLst>
              <a:ext uri="{FF2B5EF4-FFF2-40B4-BE49-F238E27FC236}">
                <a16:creationId xmlns:a16="http://schemas.microsoft.com/office/drawing/2014/main" id="{CFCA3100-DD99-1538-189F-56C252D0A827}"/>
              </a:ext>
            </a:extLst>
          </p:cNvPr>
          <p:cNvSpPr txBox="1"/>
          <p:nvPr/>
        </p:nvSpPr>
        <p:spPr>
          <a:xfrm>
            <a:off x="1143000" y="1685639"/>
            <a:ext cx="9335728" cy="369332"/>
          </a:xfrm>
          <a:prstGeom prst="rect">
            <a:avLst/>
          </a:prstGeom>
          <a:noFill/>
        </p:spPr>
        <p:txBody>
          <a:bodyPr wrap="square">
            <a:spAutoFit/>
          </a:bodyPr>
          <a:lstStyle/>
          <a:p>
            <a:r>
              <a:rPr lang="ko-KR" altLang="en-US">
                <a:latin typeface="Gotham Bold" panose="020B0600000101010101" charset="0"/>
                <a:cs typeface="Gotham Bold" panose="020B0600000101010101" charset="0"/>
              </a:rPr>
              <a:t>We preprocessed the test set in the same way as we conditioned the train set.</a:t>
            </a:r>
          </a:p>
        </p:txBody>
      </p:sp>
      <p:pic>
        <p:nvPicPr>
          <p:cNvPr id="28" name="그림 27">
            <a:extLst>
              <a:ext uri="{FF2B5EF4-FFF2-40B4-BE49-F238E27FC236}">
                <a16:creationId xmlns:a16="http://schemas.microsoft.com/office/drawing/2014/main" id="{EDE2D1AE-F670-0972-4251-2F584187B5D8}"/>
              </a:ext>
            </a:extLst>
          </p:cNvPr>
          <p:cNvPicPr>
            <a:picLocks noChangeAspect="1"/>
          </p:cNvPicPr>
          <p:nvPr/>
        </p:nvPicPr>
        <p:blipFill>
          <a:blip r:embed="rId3"/>
          <a:stretch>
            <a:fillRect/>
          </a:stretch>
        </p:blipFill>
        <p:spPr>
          <a:xfrm>
            <a:off x="904112" y="3826281"/>
            <a:ext cx="2257237" cy="5565984"/>
          </a:xfrm>
          <a:prstGeom prst="rect">
            <a:avLst/>
          </a:prstGeom>
        </p:spPr>
      </p:pic>
      <p:cxnSp>
        <p:nvCxnSpPr>
          <p:cNvPr id="32" name="직선 화살표 연결선 31">
            <a:extLst>
              <a:ext uri="{FF2B5EF4-FFF2-40B4-BE49-F238E27FC236}">
                <a16:creationId xmlns:a16="http://schemas.microsoft.com/office/drawing/2014/main" id="{F892A405-1D01-61FB-145D-E5841E176098}"/>
              </a:ext>
            </a:extLst>
          </p:cNvPr>
          <p:cNvCxnSpPr/>
          <p:nvPr/>
        </p:nvCxnSpPr>
        <p:spPr>
          <a:xfrm flipV="1">
            <a:off x="3006323" y="6933763"/>
            <a:ext cx="774087" cy="1905434"/>
          </a:xfrm>
          <a:prstGeom prst="straightConnector1">
            <a:avLst/>
          </a:prstGeom>
          <a:ln w="38100">
            <a:solidFill>
              <a:srgbClr val="9ECAB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425E9EB6-4A67-1F09-25E0-C6D0D8CC2B83}"/>
              </a:ext>
            </a:extLst>
          </p:cNvPr>
          <p:cNvCxnSpPr/>
          <p:nvPr/>
        </p:nvCxnSpPr>
        <p:spPr>
          <a:xfrm flipV="1">
            <a:off x="2908941" y="5844104"/>
            <a:ext cx="818882" cy="2652196"/>
          </a:xfrm>
          <a:prstGeom prst="straightConnector1">
            <a:avLst/>
          </a:prstGeom>
          <a:ln w="38100">
            <a:solidFill>
              <a:srgbClr val="DFD98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B6DB079B-F2C0-9D43-1FF9-E60B15ECAFA2}"/>
              </a:ext>
            </a:extLst>
          </p:cNvPr>
          <p:cNvCxnSpPr/>
          <p:nvPr/>
        </p:nvCxnSpPr>
        <p:spPr>
          <a:xfrm flipV="1">
            <a:off x="2922306" y="6380695"/>
            <a:ext cx="805517" cy="1742136"/>
          </a:xfrm>
          <a:prstGeom prst="straightConnector1">
            <a:avLst/>
          </a:prstGeom>
          <a:ln w="38100">
            <a:solidFill>
              <a:srgbClr val="BBD09D"/>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B8ED9F08-AA36-572E-F20D-99FDBFBCD70C}"/>
              </a:ext>
            </a:extLst>
          </p:cNvPr>
          <p:cNvCxnSpPr>
            <a:cxnSpLocks/>
          </p:cNvCxnSpPr>
          <p:nvPr/>
        </p:nvCxnSpPr>
        <p:spPr>
          <a:xfrm flipV="1">
            <a:off x="2871430" y="5889823"/>
            <a:ext cx="856393" cy="1671911"/>
          </a:xfrm>
          <a:prstGeom prst="straightConnector1">
            <a:avLst/>
          </a:prstGeom>
          <a:ln w="38100">
            <a:solidFill>
              <a:srgbClr val="DFD98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425A9CF9-E30F-6CD9-7E58-9BADCC7AF909}"/>
              </a:ext>
            </a:extLst>
          </p:cNvPr>
          <p:cNvCxnSpPr/>
          <p:nvPr/>
        </p:nvCxnSpPr>
        <p:spPr>
          <a:xfrm flipV="1">
            <a:off x="2908467" y="5889823"/>
            <a:ext cx="819356" cy="1240746"/>
          </a:xfrm>
          <a:prstGeom prst="straightConnector1">
            <a:avLst/>
          </a:prstGeom>
          <a:ln w="38100">
            <a:solidFill>
              <a:srgbClr val="DFD98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44DFE01-4C2D-4C96-DBA7-D84A0D7E3BE0}"/>
              </a:ext>
            </a:extLst>
          </p:cNvPr>
          <p:cNvCxnSpPr/>
          <p:nvPr/>
        </p:nvCxnSpPr>
        <p:spPr>
          <a:xfrm>
            <a:off x="2908467" y="4914900"/>
            <a:ext cx="819356" cy="1079913"/>
          </a:xfrm>
          <a:prstGeom prst="straightConnector1">
            <a:avLst/>
          </a:prstGeom>
          <a:ln w="38100">
            <a:solidFill>
              <a:srgbClr val="DFD98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F29C1C1A-E6D6-B1E8-07E1-AF8C8A009FE5}"/>
              </a:ext>
            </a:extLst>
          </p:cNvPr>
          <p:cNvCxnSpPr/>
          <p:nvPr/>
        </p:nvCxnSpPr>
        <p:spPr>
          <a:xfrm>
            <a:off x="2922069" y="5362036"/>
            <a:ext cx="736054" cy="576697"/>
          </a:xfrm>
          <a:prstGeom prst="straightConnector1">
            <a:avLst/>
          </a:prstGeom>
          <a:ln w="38100">
            <a:solidFill>
              <a:srgbClr val="DFD98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522843B8-1849-2BE3-8EC7-F082F78D8134}"/>
              </a:ext>
            </a:extLst>
          </p:cNvPr>
          <p:cNvCxnSpPr/>
          <p:nvPr/>
        </p:nvCxnSpPr>
        <p:spPr>
          <a:xfrm>
            <a:off x="2942581" y="5793438"/>
            <a:ext cx="680993" cy="141627"/>
          </a:xfrm>
          <a:prstGeom prst="straightConnector1">
            <a:avLst/>
          </a:prstGeom>
          <a:ln w="38100">
            <a:solidFill>
              <a:srgbClr val="DFD98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5A849531-F0A6-3508-8C71-338C22963601}"/>
              </a:ext>
            </a:extLst>
          </p:cNvPr>
          <p:cNvCxnSpPr/>
          <p:nvPr/>
        </p:nvCxnSpPr>
        <p:spPr>
          <a:xfrm flipV="1">
            <a:off x="2869482" y="5883912"/>
            <a:ext cx="871469" cy="378917"/>
          </a:xfrm>
          <a:prstGeom prst="straightConnector1">
            <a:avLst/>
          </a:prstGeom>
          <a:ln w="38100">
            <a:solidFill>
              <a:srgbClr val="DFD98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05DF7AD0-A1FE-9C6E-2F5E-71E411CD9312}"/>
              </a:ext>
            </a:extLst>
          </p:cNvPr>
          <p:cNvCxnSpPr/>
          <p:nvPr/>
        </p:nvCxnSpPr>
        <p:spPr>
          <a:xfrm flipV="1">
            <a:off x="2908467" y="5912682"/>
            <a:ext cx="871943" cy="848555"/>
          </a:xfrm>
          <a:prstGeom prst="straightConnector1">
            <a:avLst/>
          </a:prstGeom>
          <a:ln w="38100">
            <a:solidFill>
              <a:srgbClr val="DFD98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9FD3FD6-DE2B-63AA-7C98-8E1A17E23A6F}"/>
              </a:ext>
            </a:extLst>
          </p:cNvPr>
          <p:cNvSpPr txBox="1"/>
          <p:nvPr/>
        </p:nvSpPr>
        <p:spPr>
          <a:xfrm>
            <a:off x="737011" y="9223512"/>
            <a:ext cx="3432350" cy="646331"/>
          </a:xfrm>
          <a:prstGeom prst="rect">
            <a:avLst/>
          </a:prstGeom>
          <a:noFill/>
        </p:spPr>
        <p:txBody>
          <a:bodyPr wrap="none" rtlCol="0">
            <a:spAutoFit/>
          </a:bodyPr>
          <a:lstStyle/>
          <a:p>
            <a:r>
              <a:rPr lang="ko-KR" altLang="en-US" sz="1800">
                <a:latin typeface="Gotham Bold" panose="020B0600000101010101" charset="0"/>
                <a:cs typeface="Gotham Bold" panose="020B0600000101010101" charset="0"/>
              </a:rPr>
              <a:t>▲  </a:t>
            </a:r>
            <a:r>
              <a:rPr lang="en-US" altLang="ko-KR">
                <a:latin typeface="Gotham Bold" panose="020B0600000101010101" charset="0"/>
                <a:cs typeface="Gotham Bold" panose="020B0600000101010101" charset="0"/>
              </a:rPr>
              <a:t>Random</a:t>
            </a:r>
            <a:r>
              <a:rPr lang="ko-KR" altLang="en-US">
                <a:latin typeface="Gotham Bold" panose="020B0600000101010101" charset="0"/>
                <a:cs typeface="Gotham Bold" panose="020B0600000101010101" charset="0"/>
              </a:rPr>
              <a:t> </a:t>
            </a:r>
            <a:r>
              <a:rPr lang="en-US" altLang="ko-KR">
                <a:latin typeface="Gotham Bold" panose="020B0600000101010101" charset="0"/>
                <a:cs typeface="Gotham Bold" panose="020B0600000101010101" charset="0"/>
              </a:rPr>
              <a:t>10</a:t>
            </a:r>
            <a:r>
              <a:rPr lang="ko-KR" altLang="en-US">
                <a:latin typeface="Gotham Bold" panose="020B0600000101010101" charset="0"/>
                <a:cs typeface="Gotham Bold" panose="020B0600000101010101" charset="0"/>
              </a:rPr>
              <a:t> </a:t>
            </a:r>
            <a:r>
              <a:rPr lang="en-US" altLang="ko-KR">
                <a:latin typeface="Gotham Bold" panose="020B0600000101010101" charset="0"/>
                <a:cs typeface="Gotham Bold" panose="020B0600000101010101" charset="0"/>
              </a:rPr>
              <a:t>sample</a:t>
            </a:r>
            <a:r>
              <a:rPr lang="ko-KR" altLang="en-US">
                <a:latin typeface="Gotham Bold" panose="020B0600000101010101" charset="0"/>
                <a:cs typeface="Gotham Bold" panose="020B0600000101010101" charset="0"/>
              </a:rPr>
              <a:t> </a:t>
            </a:r>
            <a:r>
              <a:rPr lang="en-US" altLang="ko-KR">
                <a:latin typeface="Gotham Bold" panose="020B0600000101010101" charset="0"/>
                <a:cs typeface="Gotham Bold" panose="020B0600000101010101" charset="0"/>
              </a:rPr>
              <a:t>data</a:t>
            </a:r>
            <a:r>
              <a:rPr lang="ko-KR" altLang="en-US">
                <a:latin typeface="Gotham Bold" panose="020B0600000101010101" charset="0"/>
                <a:cs typeface="Gotham Bold" panose="020B0600000101010101" charset="0"/>
              </a:rPr>
              <a:t> </a:t>
            </a:r>
            <a:endParaRPr lang="en-US" altLang="ko-KR">
              <a:latin typeface="Gotham Bold" panose="020B0600000101010101" charset="0"/>
              <a:cs typeface="Gotham Bold" panose="020B0600000101010101" charset="0"/>
            </a:endParaRPr>
          </a:p>
          <a:p>
            <a:r>
              <a:rPr lang="en-US" altLang="ko-KR">
                <a:latin typeface="Gotham Bold" panose="020B0600000101010101" charset="0"/>
                <a:cs typeface="Gotham Bold" panose="020B0600000101010101" charset="0"/>
              </a:rPr>
              <a:t>from</a:t>
            </a:r>
            <a:r>
              <a:rPr lang="ko-KR" altLang="en-US">
                <a:latin typeface="Gotham Bold" panose="020B0600000101010101" charset="0"/>
                <a:cs typeface="Gotham Bold" panose="020B0600000101010101" charset="0"/>
              </a:rPr>
              <a:t> </a:t>
            </a:r>
            <a:r>
              <a:rPr lang="en-US" altLang="ko-KR">
                <a:latin typeface="Gotham Bold" panose="020B0600000101010101" charset="0"/>
                <a:cs typeface="Gotham Bold" panose="020B0600000101010101" charset="0"/>
              </a:rPr>
              <a:t>test</a:t>
            </a:r>
            <a:r>
              <a:rPr lang="ko-KR" altLang="en-US">
                <a:latin typeface="Gotham Bold" panose="020B0600000101010101" charset="0"/>
                <a:cs typeface="Gotham Bold" panose="020B0600000101010101" charset="0"/>
              </a:rPr>
              <a:t> </a:t>
            </a:r>
            <a:r>
              <a:rPr lang="en-US" altLang="ko-KR">
                <a:latin typeface="Gotham Bold" panose="020B0600000101010101" charset="0"/>
                <a:cs typeface="Gotham Bold" panose="020B0600000101010101" charset="0"/>
              </a:rPr>
              <a:t>set</a:t>
            </a:r>
            <a:r>
              <a:rPr lang="ko-KR" altLang="en-US">
                <a:latin typeface="Gotham Bold" panose="020B0600000101010101" charset="0"/>
                <a:cs typeface="Gotham Bold" panose="020B0600000101010101" charset="0"/>
              </a:rPr>
              <a:t> </a:t>
            </a:r>
            <a:r>
              <a:rPr lang="en-US" altLang="ko-KR">
                <a:latin typeface="Gotham Bold" panose="020B0600000101010101" charset="0"/>
                <a:cs typeface="Gotham Bold" panose="020B0600000101010101" charset="0"/>
              </a:rPr>
              <a:t>result</a:t>
            </a:r>
            <a:endParaRPr lang="ko-KR" altLang="en-US">
              <a:latin typeface="Gotham Bold" panose="020B0600000101010101" charset="0"/>
              <a:cs typeface="Gotham Bold" panose="020B0600000101010101" charset="0"/>
            </a:endParaRPr>
          </a:p>
        </p:txBody>
      </p:sp>
      <p:sp>
        <p:nvSpPr>
          <p:cNvPr id="3" name="직사각형 2">
            <a:extLst>
              <a:ext uri="{FF2B5EF4-FFF2-40B4-BE49-F238E27FC236}">
                <a16:creationId xmlns:a16="http://schemas.microsoft.com/office/drawing/2014/main" id="{968DDAA4-94C2-E5D6-6F0A-63091E098007}"/>
              </a:ext>
            </a:extLst>
          </p:cNvPr>
          <p:cNvSpPr/>
          <p:nvPr/>
        </p:nvSpPr>
        <p:spPr>
          <a:xfrm>
            <a:off x="1143000" y="4747696"/>
            <a:ext cx="1799581" cy="395804"/>
          </a:xfrm>
          <a:prstGeom prst="rect">
            <a:avLst/>
          </a:prstGeom>
          <a:noFill/>
          <a:ln w="57150">
            <a:solidFill>
              <a:srgbClr val="DFD9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n w="38100">
                <a:solidFill>
                  <a:schemeClr val="tx1"/>
                </a:solidFill>
              </a:ln>
            </a:endParaRPr>
          </a:p>
        </p:txBody>
      </p:sp>
      <p:sp>
        <p:nvSpPr>
          <p:cNvPr id="8" name="직사각형 7">
            <a:extLst>
              <a:ext uri="{FF2B5EF4-FFF2-40B4-BE49-F238E27FC236}">
                <a16:creationId xmlns:a16="http://schemas.microsoft.com/office/drawing/2014/main" id="{65BA9701-FA6C-53B9-7D97-0632FB2AD1C9}"/>
              </a:ext>
            </a:extLst>
          </p:cNvPr>
          <p:cNvSpPr/>
          <p:nvPr/>
        </p:nvSpPr>
        <p:spPr>
          <a:xfrm>
            <a:off x="1206742" y="8737716"/>
            <a:ext cx="1799581" cy="395804"/>
          </a:xfrm>
          <a:prstGeom prst="rect">
            <a:avLst/>
          </a:prstGeom>
          <a:noFill/>
          <a:ln w="57150">
            <a:solidFill>
              <a:srgbClr val="7FC2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n w="38100">
                <a:solidFill>
                  <a:schemeClr val="tx1"/>
                </a:solidFill>
              </a:ln>
            </a:endParaRPr>
          </a:p>
        </p:txBody>
      </p:sp>
    </p:spTree>
    <p:extLst>
      <p:ext uri="{BB962C8B-B14F-4D97-AF65-F5344CB8AC3E}">
        <p14:creationId xmlns:p14="http://schemas.microsoft.com/office/powerpoint/2010/main" val="2021353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8FCEA8CF-BB57-D606-3FA7-94123CFCAEEC}"/>
              </a:ext>
            </a:extLst>
          </p:cNvPr>
          <p:cNvSpPr/>
          <p:nvPr/>
        </p:nvSpPr>
        <p:spPr>
          <a:xfrm>
            <a:off x="0" y="5118"/>
            <a:ext cx="18288000" cy="10287000"/>
          </a:xfrm>
          <a:prstGeom prst="rect">
            <a:avLst/>
          </a:prstGeom>
          <a:solidFill>
            <a:srgbClr val="F6F6F6"/>
          </a:solidFill>
        </p:spPr>
        <p:txBody>
          <a:bodyPr/>
          <a:lstStyle/>
          <a:p>
            <a:endParaRPr lang="ko-KR" altLang="en-US"/>
          </a:p>
        </p:txBody>
      </p:sp>
      <p:pic>
        <p:nvPicPr>
          <p:cNvPr id="3" name="그림 2" descr="텍스트, 스크린샷, 디스플레이, 번호이(가) 표시된 사진&#10;&#10;자동 생성된 설명">
            <a:extLst>
              <a:ext uri="{FF2B5EF4-FFF2-40B4-BE49-F238E27FC236}">
                <a16:creationId xmlns:a16="http://schemas.microsoft.com/office/drawing/2014/main" id="{BE5ECAD7-B86D-B9F5-2890-F061F7719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924" y="800100"/>
            <a:ext cx="12992296" cy="6691889"/>
          </a:xfrm>
          <a:prstGeom prst="rect">
            <a:avLst/>
          </a:prstGeom>
        </p:spPr>
      </p:pic>
      <p:sp>
        <p:nvSpPr>
          <p:cNvPr id="16" name="TextBox 16"/>
          <p:cNvSpPr txBox="1"/>
          <p:nvPr/>
        </p:nvSpPr>
        <p:spPr>
          <a:xfrm>
            <a:off x="1066800" y="7581900"/>
            <a:ext cx="16873650" cy="369332"/>
          </a:xfrm>
          <a:prstGeom prst="rect">
            <a:avLst/>
          </a:prstGeom>
        </p:spPr>
        <p:txBody>
          <a:bodyPr wrap="square" lIns="0" tIns="0" rIns="0" bIns="0" rtlCol="0" anchor="t">
            <a:spAutoFit/>
          </a:bodyPr>
          <a:lstStyle/>
          <a:p>
            <a:pPr algn="l">
              <a:lnSpc>
                <a:spcPts val="3240"/>
              </a:lnSpc>
            </a:pPr>
            <a:r>
              <a:rPr lang="en-US" sz="2000" spc="53" dirty="0">
                <a:solidFill>
                  <a:srgbClr val="000000"/>
                </a:solidFill>
                <a:latin typeface="Gotham Bold" panose="020B0600000101010101" charset="0"/>
                <a:cs typeface="Gotham Bold" panose="020B0600000101010101" charset="0"/>
              </a:rPr>
              <a:t>Calculate </a:t>
            </a:r>
            <a:r>
              <a:rPr lang="en-US" sz="2000" spc="53" dirty="0">
                <a:solidFill>
                  <a:srgbClr val="0070C0"/>
                </a:solidFill>
                <a:latin typeface="Gotham Bold" panose="020B0600000101010101" charset="0"/>
                <a:cs typeface="Gotham Bold" panose="020B0600000101010101" charset="0"/>
              </a:rPr>
              <a:t>feature importance </a:t>
            </a:r>
            <a:r>
              <a:rPr lang="en-US" sz="2000" spc="53" dirty="0">
                <a:solidFill>
                  <a:srgbClr val="000000"/>
                </a:solidFill>
                <a:latin typeface="Gotham Bold" panose="020B0600000101010101" charset="0"/>
                <a:cs typeface="Gotham Bold" panose="020B0600000101010101" charset="0"/>
              </a:rPr>
              <a:t>during the Binary Classification process to identify </a:t>
            </a:r>
            <a:r>
              <a:rPr lang="en-US" sz="2000" spc="53" dirty="0">
                <a:solidFill>
                  <a:srgbClr val="0070C0"/>
                </a:solidFill>
                <a:latin typeface="Gotham Bold" panose="020B0600000101010101" charset="0"/>
                <a:cs typeface="Gotham Bold" panose="020B0600000101010101" charset="0"/>
              </a:rPr>
              <a:t>critical </a:t>
            </a:r>
            <a:r>
              <a:rPr lang="en-US" sz="2000" spc="53">
                <a:solidFill>
                  <a:srgbClr val="0070C0"/>
                </a:solidFill>
                <a:latin typeface="Gotham Bold" panose="020B0600000101010101" charset="0"/>
                <a:cs typeface="Gotham Bold" panose="020B0600000101010101" charset="0"/>
              </a:rPr>
              <a:t>factors </a:t>
            </a:r>
            <a:endParaRPr lang="en-US" altLang="ko-KR" sz="2000" spc="53" dirty="0">
              <a:solidFill>
                <a:srgbClr val="000000"/>
              </a:solidFill>
              <a:latin typeface="Gotham Bold" panose="020B0600000101010101" charset="0"/>
              <a:cs typeface="Gotham Bold" panose="020B0600000101010101" charset="0"/>
            </a:endParaRPr>
          </a:p>
        </p:txBody>
      </p:sp>
      <p:sp>
        <p:nvSpPr>
          <p:cNvPr id="60" name="TextBox 16">
            <a:extLst>
              <a:ext uri="{FF2B5EF4-FFF2-40B4-BE49-F238E27FC236}">
                <a16:creationId xmlns:a16="http://schemas.microsoft.com/office/drawing/2014/main" id="{9C75329E-86AB-BD13-4538-CF56AF89C36C}"/>
              </a:ext>
            </a:extLst>
          </p:cNvPr>
          <p:cNvSpPr txBox="1"/>
          <p:nvPr/>
        </p:nvSpPr>
        <p:spPr>
          <a:xfrm>
            <a:off x="1066800" y="8153639"/>
            <a:ext cx="16873650" cy="869469"/>
          </a:xfrm>
          <a:prstGeom prst="rect">
            <a:avLst/>
          </a:prstGeom>
        </p:spPr>
        <p:txBody>
          <a:bodyPr wrap="square" lIns="0" tIns="0" rIns="0" bIns="0" rtlCol="0" anchor="t">
            <a:spAutoFit/>
          </a:bodyPr>
          <a:lstStyle/>
          <a:p>
            <a:pPr>
              <a:lnSpc>
                <a:spcPct val="150000"/>
              </a:lnSpc>
            </a:pPr>
            <a:r>
              <a:rPr lang="ko-KR" altLang="en-US" sz="2000">
                <a:latin typeface="Gotham Bold" panose="020B0600000101010101" charset="0"/>
                <a:cs typeface="Gotham Bold" panose="020B0600000101010101" charset="0"/>
              </a:rPr>
              <a:t>Enhancing these critical elements allows us to not only elevate customer satisfaction but also refine our business plan to align more closely with consumer needs and preferences, ultimately driving business success.</a:t>
            </a:r>
          </a:p>
        </p:txBody>
      </p:sp>
      <p:sp>
        <p:nvSpPr>
          <p:cNvPr id="4" name="직각 삼각형 3">
            <a:extLst>
              <a:ext uri="{FF2B5EF4-FFF2-40B4-BE49-F238E27FC236}">
                <a16:creationId xmlns:a16="http://schemas.microsoft.com/office/drawing/2014/main" id="{9FEE2593-F573-F51B-A775-E592942648B0}"/>
              </a:ext>
            </a:extLst>
          </p:cNvPr>
          <p:cNvSpPr/>
          <p:nvPr/>
        </p:nvSpPr>
        <p:spPr>
          <a:xfrm rot="10800000">
            <a:off x="13939837" y="-31421"/>
            <a:ext cx="4348163" cy="4348163"/>
          </a:xfrm>
          <a:prstGeom prst="rtTriangle">
            <a:avLst/>
          </a:prstGeom>
          <a:solidFill>
            <a:srgbClr val="004A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2">
            <a:extLst>
              <a:ext uri="{FF2B5EF4-FFF2-40B4-BE49-F238E27FC236}">
                <a16:creationId xmlns:a16="http://schemas.microsoft.com/office/drawing/2014/main" id="{61436543-4300-84F6-623F-BCAD3BD00D34}"/>
              </a:ext>
            </a:extLst>
          </p:cNvPr>
          <p:cNvSpPr txBox="1"/>
          <p:nvPr/>
        </p:nvSpPr>
        <p:spPr>
          <a:xfrm rot="2499175">
            <a:off x="14529766" y="1060328"/>
            <a:ext cx="4392070" cy="909864"/>
          </a:xfrm>
          <a:prstGeom prst="rect">
            <a:avLst/>
          </a:prstGeom>
        </p:spPr>
        <p:txBody>
          <a:bodyPr wrap="square" lIns="0" tIns="0" rIns="0" bIns="0" rtlCol="0" anchor="t">
            <a:spAutoFit/>
          </a:bodyPr>
          <a:lstStyle/>
          <a:p>
            <a:pPr algn="ctr">
              <a:lnSpc>
                <a:spcPts val="8539"/>
              </a:lnSpc>
            </a:pPr>
            <a:r>
              <a:rPr lang="en-US" sz="2900" b="1" spc="213">
                <a:solidFill>
                  <a:srgbClr val="F6F6F6"/>
                </a:solidFill>
                <a:latin typeface="Gotham Bold"/>
              </a:rPr>
              <a:t>Model Test &amp; Result</a:t>
            </a:r>
          </a:p>
        </p:txBody>
      </p:sp>
      <p:sp>
        <p:nvSpPr>
          <p:cNvPr id="6" name="직사각형 5">
            <a:extLst>
              <a:ext uri="{FF2B5EF4-FFF2-40B4-BE49-F238E27FC236}">
                <a16:creationId xmlns:a16="http://schemas.microsoft.com/office/drawing/2014/main" id="{9B69CCEB-6127-9ED0-B84D-8C65C37934F3}"/>
              </a:ext>
            </a:extLst>
          </p:cNvPr>
          <p:cNvSpPr/>
          <p:nvPr/>
        </p:nvSpPr>
        <p:spPr>
          <a:xfrm rot="2514938">
            <a:off x="16406697" y="1376262"/>
            <a:ext cx="1086054" cy="5925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3E999D0-666F-C692-DC30-906F187A8EBE}"/>
              </a:ext>
            </a:extLst>
          </p:cNvPr>
          <p:cNvSpPr txBox="1"/>
          <p:nvPr/>
        </p:nvSpPr>
        <p:spPr>
          <a:xfrm>
            <a:off x="990600" y="9193943"/>
            <a:ext cx="16764000" cy="646331"/>
          </a:xfrm>
          <a:prstGeom prst="rect">
            <a:avLst/>
          </a:prstGeom>
          <a:noFill/>
        </p:spPr>
        <p:txBody>
          <a:bodyPr wrap="square">
            <a:spAutoFit/>
          </a:bodyPr>
          <a:lstStyle/>
          <a:p>
            <a:r>
              <a:rPr lang="ko-KR" altLang="en-US">
                <a:latin typeface="Gotham Bold" panose="020B0600000101010101" charset="0"/>
                <a:cs typeface="Gotham Bold" panose="020B0600000101010101" charset="0"/>
              </a:rPr>
              <a:t>In particular, it was found that delay time had a significant impact on customer satisfaction compared to other factors such as service and pre-flight experience.</a:t>
            </a:r>
          </a:p>
        </p:txBody>
      </p:sp>
    </p:spTree>
    <p:extLst>
      <p:ext uri="{BB962C8B-B14F-4D97-AF65-F5344CB8AC3E}">
        <p14:creationId xmlns:p14="http://schemas.microsoft.com/office/powerpoint/2010/main" val="2952041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393152AA-4F94-9FCE-B118-B14AC72E7085}"/>
              </a:ext>
            </a:extLst>
          </p:cNvPr>
          <p:cNvSpPr/>
          <p:nvPr/>
        </p:nvSpPr>
        <p:spPr>
          <a:xfrm>
            <a:off x="0" y="-13716"/>
            <a:ext cx="18288000" cy="10287000"/>
          </a:xfrm>
          <a:prstGeom prst="rect">
            <a:avLst/>
          </a:prstGeom>
          <a:solidFill>
            <a:srgbClr val="F6F6F6"/>
          </a:solidFill>
        </p:spPr>
        <p:txBody>
          <a:bodyPr/>
          <a:lstStyle/>
          <a:p>
            <a:endParaRPr lang="ko-KR" altLang="en-US" dirty="0"/>
          </a:p>
        </p:txBody>
      </p:sp>
      <p:sp>
        <p:nvSpPr>
          <p:cNvPr id="4" name="TextBox 3">
            <a:extLst>
              <a:ext uri="{FF2B5EF4-FFF2-40B4-BE49-F238E27FC236}">
                <a16:creationId xmlns:a16="http://schemas.microsoft.com/office/drawing/2014/main" id="{359BB5F1-79CC-D98F-8E12-3625CA186850}"/>
              </a:ext>
            </a:extLst>
          </p:cNvPr>
          <p:cNvSpPr txBox="1"/>
          <p:nvPr/>
        </p:nvSpPr>
        <p:spPr>
          <a:xfrm>
            <a:off x="5334000" y="4324480"/>
            <a:ext cx="8229600" cy="971420"/>
          </a:xfrm>
          <a:prstGeom prst="rect">
            <a:avLst/>
          </a:prstGeom>
        </p:spPr>
        <p:txBody>
          <a:bodyPr wrap="square" lIns="0" tIns="0" rIns="0" bIns="0" rtlCol="0" anchor="t">
            <a:spAutoFit/>
          </a:bodyPr>
          <a:lstStyle/>
          <a:p>
            <a:pPr algn="ctr">
              <a:lnSpc>
                <a:spcPts val="8539"/>
              </a:lnSpc>
            </a:pPr>
            <a:r>
              <a:rPr lang="en-US" sz="5000" b="1" spc="213" dirty="0">
                <a:solidFill>
                  <a:srgbClr val="F6F6F6"/>
                </a:solidFill>
                <a:latin typeface="Gotham Bold"/>
              </a:rPr>
              <a:t>Model Test and Result</a:t>
            </a:r>
          </a:p>
        </p:txBody>
      </p:sp>
      <p:sp>
        <p:nvSpPr>
          <p:cNvPr id="6" name="직사각형 5">
            <a:extLst>
              <a:ext uri="{FF2B5EF4-FFF2-40B4-BE49-F238E27FC236}">
                <a16:creationId xmlns:a16="http://schemas.microsoft.com/office/drawing/2014/main" id="{E68BF7F5-F387-AA1A-D96C-3490EAC160F3}"/>
              </a:ext>
            </a:extLst>
          </p:cNvPr>
          <p:cNvSpPr/>
          <p:nvPr/>
        </p:nvSpPr>
        <p:spPr>
          <a:xfrm rot="10800000">
            <a:off x="7933876" y="4152900"/>
            <a:ext cx="2886523" cy="762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2">
            <a:extLst>
              <a:ext uri="{FF2B5EF4-FFF2-40B4-BE49-F238E27FC236}">
                <a16:creationId xmlns:a16="http://schemas.microsoft.com/office/drawing/2014/main" id="{10D82AC5-B7D8-0C95-356F-2687ABA80BB8}"/>
              </a:ext>
            </a:extLst>
          </p:cNvPr>
          <p:cNvSpPr txBox="1"/>
          <p:nvPr/>
        </p:nvSpPr>
        <p:spPr>
          <a:xfrm>
            <a:off x="957006" y="4485130"/>
            <a:ext cx="8753987" cy="827534"/>
          </a:xfrm>
          <a:prstGeom prst="rect">
            <a:avLst/>
          </a:prstGeom>
        </p:spPr>
        <p:txBody>
          <a:bodyPr wrap="square" lIns="0" tIns="0" rIns="0" bIns="0" rtlCol="0" anchor="t">
            <a:spAutoFit/>
          </a:bodyPr>
          <a:lstStyle/>
          <a:p>
            <a:pPr algn="just">
              <a:lnSpc>
                <a:spcPts val="6299"/>
              </a:lnSpc>
            </a:pPr>
            <a:r>
              <a:rPr lang="en-US" sz="5400" spc="157" dirty="0">
                <a:solidFill>
                  <a:srgbClr val="004AAD"/>
                </a:solidFill>
                <a:latin typeface="Gotham Bold"/>
              </a:rPr>
              <a:t>Thank you</a:t>
            </a:r>
          </a:p>
        </p:txBody>
      </p:sp>
    </p:spTree>
    <p:extLst>
      <p:ext uri="{BB962C8B-B14F-4D97-AF65-F5344CB8AC3E}">
        <p14:creationId xmlns:p14="http://schemas.microsoft.com/office/powerpoint/2010/main" val="3907392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B43C3FC7-28B7-E3A9-0EAD-045AB06CC61B}"/>
              </a:ext>
            </a:extLst>
          </p:cNvPr>
          <p:cNvSpPr/>
          <p:nvPr/>
        </p:nvSpPr>
        <p:spPr>
          <a:xfrm>
            <a:off x="-12290" y="0"/>
            <a:ext cx="18288000" cy="10287000"/>
          </a:xfrm>
          <a:prstGeom prst="rect">
            <a:avLst/>
          </a:prstGeom>
          <a:solidFill>
            <a:srgbClr val="F6F6F6"/>
          </a:solidFill>
        </p:spPr>
        <p:txBody>
          <a:bodyPr/>
          <a:lstStyle/>
          <a:p>
            <a:endParaRPr lang="ko-KR" altLang="en-US"/>
          </a:p>
        </p:txBody>
      </p:sp>
      <p:sp>
        <p:nvSpPr>
          <p:cNvPr id="5" name="TextBox 2">
            <a:extLst>
              <a:ext uri="{FF2B5EF4-FFF2-40B4-BE49-F238E27FC236}">
                <a16:creationId xmlns:a16="http://schemas.microsoft.com/office/drawing/2014/main" id="{054D7320-B362-8B77-5A61-198FAE2F2689}"/>
              </a:ext>
            </a:extLst>
          </p:cNvPr>
          <p:cNvSpPr txBox="1"/>
          <p:nvPr/>
        </p:nvSpPr>
        <p:spPr>
          <a:xfrm rot="2499175">
            <a:off x="14301166" y="2707367"/>
            <a:ext cx="4392070" cy="909864"/>
          </a:xfrm>
          <a:prstGeom prst="rect">
            <a:avLst/>
          </a:prstGeom>
        </p:spPr>
        <p:txBody>
          <a:bodyPr wrap="square" lIns="0" tIns="0" rIns="0" bIns="0" rtlCol="0" anchor="t">
            <a:spAutoFit/>
          </a:bodyPr>
          <a:lstStyle/>
          <a:p>
            <a:pPr algn="ctr">
              <a:lnSpc>
                <a:spcPts val="8539"/>
              </a:lnSpc>
            </a:pPr>
            <a:r>
              <a:rPr lang="en-US" sz="2900" b="1" spc="213">
                <a:solidFill>
                  <a:srgbClr val="F6F6F6"/>
                </a:solidFill>
                <a:latin typeface="Gotham Bold"/>
              </a:rPr>
              <a:t>BUSINESS VALUE</a:t>
            </a:r>
          </a:p>
        </p:txBody>
      </p:sp>
      <p:sp>
        <p:nvSpPr>
          <p:cNvPr id="6" name="직사각형 5">
            <a:extLst>
              <a:ext uri="{FF2B5EF4-FFF2-40B4-BE49-F238E27FC236}">
                <a16:creationId xmlns:a16="http://schemas.microsoft.com/office/drawing/2014/main" id="{E51DD752-44AD-E1FE-45D4-5338C6053574}"/>
              </a:ext>
            </a:extLst>
          </p:cNvPr>
          <p:cNvSpPr/>
          <p:nvPr/>
        </p:nvSpPr>
        <p:spPr>
          <a:xfrm>
            <a:off x="4267200" y="3162300"/>
            <a:ext cx="9906000" cy="3124200"/>
          </a:xfrm>
          <a:prstGeom prst="rect">
            <a:avLst/>
          </a:prstGeom>
          <a:solidFill>
            <a:srgbClr val="004A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2">
            <a:extLst>
              <a:ext uri="{FF2B5EF4-FFF2-40B4-BE49-F238E27FC236}">
                <a16:creationId xmlns:a16="http://schemas.microsoft.com/office/drawing/2014/main" id="{FB3DB432-0BFC-1592-6E6D-09023F1141F8}"/>
              </a:ext>
            </a:extLst>
          </p:cNvPr>
          <p:cNvSpPr txBox="1"/>
          <p:nvPr/>
        </p:nvSpPr>
        <p:spPr>
          <a:xfrm>
            <a:off x="6096000" y="4172080"/>
            <a:ext cx="6496473" cy="971420"/>
          </a:xfrm>
          <a:prstGeom prst="rect">
            <a:avLst/>
          </a:prstGeom>
        </p:spPr>
        <p:txBody>
          <a:bodyPr wrap="square" lIns="0" tIns="0" rIns="0" bIns="0" rtlCol="0" anchor="t">
            <a:spAutoFit/>
          </a:bodyPr>
          <a:lstStyle/>
          <a:p>
            <a:pPr algn="ctr">
              <a:lnSpc>
                <a:spcPts val="8539"/>
              </a:lnSpc>
            </a:pPr>
            <a:r>
              <a:rPr lang="en-US" sz="5000" b="1" spc="213">
                <a:solidFill>
                  <a:srgbClr val="F6F6F6"/>
                </a:solidFill>
                <a:latin typeface="Gotham Bold"/>
              </a:rPr>
              <a:t>BUSINESS VALUE</a:t>
            </a:r>
          </a:p>
        </p:txBody>
      </p:sp>
      <p:sp>
        <p:nvSpPr>
          <p:cNvPr id="8" name="직사각형 7">
            <a:extLst>
              <a:ext uri="{FF2B5EF4-FFF2-40B4-BE49-F238E27FC236}">
                <a16:creationId xmlns:a16="http://schemas.microsoft.com/office/drawing/2014/main" id="{5850E424-6D4F-B9F4-17F8-83A5814225C7}"/>
              </a:ext>
            </a:extLst>
          </p:cNvPr>
          <p:cNvSpPr/>
          <p:nvPr/>
        </p:nvSpPr>
        <p:spPr>
          <a:xfrm rot="10800000">
            <a:off x="7933876" y="4152900"/>
            <a:ext cx="2886523" cy="762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78092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457845" y="219323"/>
            <a:ext cx="4722676" cy="771525"/>
          </a:xfrm>
          <a:prstGeom prst="rect">
            <a:avLst/>
          </a:prstGeom>
        </p:spPr>
        <p:txBody>
          <a:bodyPr lIns="0" tIns="0" rIns="0" bIns="0" rtlCol="0" anchor="t">
            <a:spAutoFit/>
          </a:bodyPr>
          <a:lstStyle/>
          <a:p>
            <a:pPr algn="just">
              <a:lnSpc>
                <a:spcPts val="6299"/>
              </a:lnSpc>
            </a:pPr>
            <a:r>
              <a:rPr lang="en-US" sz="4500" spc="157" dirty="0">
                <a:solidFill>
                  <a:srgbClr val="004AAD"/>
                </a:solidFill>
                <a:latin typeface="Gotham Bold"/>
              </a:rPr>
              <a:t>BACKGROUND</a:t>
            </a:r>
          </a:p>
        </p:txBody>
      </p:sp>
      <p:sp>
        <p:nvSpPr>
          <p:cNvPr id="3" name="AutoShape 3"/>
          <p:cNvSpPr/>
          <p:nvPr/>
        </p:nvSpPr>
        <p:spPr>
          <a:xfrm flipV="1">
            <a:off x="5180521" y="624135"/>
            <a:ext cx="8383079" cy="23812"/>
          </a:xfrm>
          <a:prstGeom prst="line">
            <a:avLst/>
          </a:prstGeom>
          <a:ln w="47625" cap="flat">
            <a:solidFill>
              <a:srgbClr val="004AAD"/>
            </a:solidFill>
            <a:prstDash val="solid"/>
            <a:headEnd type="none" w="sm" len="sm"/>
            <a:tailEnd type="none" w="sm" len="sm"/>
          </a:ln>
        </p:spPr>
        <p:txBody>
          <a:bodyPr/>
          <a:lstStyle/>
          <a:p>
            <a:endParaRPr lang="ko-KR" altLang="en-US"/>
          </a:p>
        </p:txBody>
      </p:sp>
      <p:sp>
        <p:nvSpPr>
          <p:cNvPr id="4" name="AutoShape 4"/>
          <p:cNvSpPr/>
          <p:nvPr/>
        </p:nvSpPr>
        <p:spPr>
          <a:xfrm>
            <a:off x="8765305" y="4059343"/>
            <a:ext cx="7160495" cy="35888"/>
          </a:xfrm>
          <a:prstGeom prst="line">
            <a:avLst/>
          </a:prstGeom>
          <a:ln w="47625" cap="flat">
            <a:solidFill>
              <a:srgbClr val="004AAD"/>
            </a:solidFill>
            <a:prstDash val="solid"/>
            <a:headEnd type="none" w="sm" len="sm"/>
            <a:tailEnd type="none" w="sm" len="sm"/>
          </a:ln>
        </p:spPr>
        <p:txBody>
          <a:bodyPr/>
          <a:lstStyle/>
          <a:p>
            <a:endParaRPr lang="ko-KR" altLang="en-US"/>
          </a:p>
        </p:txBody>
      </p:sp>
      <p:sp>
        <p:nvSpPr>
          <p:cNvPr id="6" name="AutoShape 6"/>
          <p:cNvSpPr/>
          <p:nvPr/>
        </p:nvSpPr>
        <p:spPr>
          <a:xfrm>
            <a:off x="8534400" y="7238893"/>
            <a:ext cx="8915400" cy="82606"/>
          </a:xfrm>
          <a:prstGeom prst="line">
            <a:avLst/>
          </a:prstGeom>
          <a:ln w="47625" cap="flat">
            <a:solidFill>
              <a:srgbClr val="004AAD"/>
            </a:solidFill>
            <a:prstDash val="solid"/>
            <a:headEnd type="none" w="sm" len="sm"/>
            <a:tailEnd type="none" w="sm" len="sm"/>
          </a:ln>
        </p:spPr>
        <p:txBody>
          <a:bodyPr/>
          <a:lstStyle/>
          <a:p>
            <a:endParaRPr lang="ko-KR" altLang="en-US"/>
          </a:p>
        </p:txBody>
      </p:sp>
      <p:sp>
        <p:nvSpPr>
          <p:cNvPr id="7" name="TextBox 7"/>
          <p:cNvSpPr txBox="1"/>
          <p:nvPr/>
        </p:nvSpPr>
        <p:spPr>
          <a:xfrm>
            <a:off x="819334" y="1235156"/>
            <a:ext cx="13582268" cy="1205779"/>
          </a:xfrm>
          <a:prstGeom prst="rect">
            <a:avLst/>
          </a:prstGeom>
        </p:spPr>
        <p:txBody>
          <a:bodyPr wrap="square" lIns="0" tIns="0" rIns="0" bIns="0" rtlCol="0" anchor="t">
            <a:spAutoFit/>
          </a:bodyPr>
          <a:lstStyle/>
          <a:p>
            <a:pPr algn="l">
              <a:lnSpc>
                <a:spcPts val="3240"/>
              </a:lnSpc>
            </a:pPr>
            <a:r>
              <a:rPr lang="en-US" sz="2000" spc="53" dirty="0">
                <a:solidFill>
                  <a:srgbClr val="000000"/>
                </a:solidFill>
                <a:latin typeface="Gotham Bold" panose="020B0600000101010101" charset="0"/>
                <a:cs typeface="Gotham Bold" panose="020B0600000101010101" charset="0"/>
              </a:rPr>
              <a:t>The </a:t>
            </a:r>
            <a:r>
              <a:rPr lang="en-US" sz="2000" spc="53" dirty="0">
                <a:solidFill>
                  <a:srgbClr val="0070C0"/>
                </a:solidFill>
                <a:latin typeface="Gotham Bold" panose="020B0600000101010101" charset="0"/>
                <a:cs typeface="Gotham Bold" panose="020B0600000101010101" charset="0"/>
              </a:rPr>
              <a:t>satisfaction with a ticket </a:t>
            </a:r>
            <a:r>
              <a:rPr lang="en-US" sz="2000" spc="53" dirty="0">
                <a:solidFill>
                  <a:srgbClr val="000000"/>
                </a:solidFill>
                <a:latin typeface="Gotham Bold" panose="020B0600000101010101" charset="0"/>
                <a:cs typeface="Gotham Bold" panose="020B0600000101010101" charset="0"/>
              </a:rPr>
              <a:t>can vary based on numerous factors </a:t>
            </a:r>
          </a:p>
          <a:p>
            <a:pPr algn="l">
              <a:lnSpc>
                <a:spcPts val="3240"/>
              </a:lnSpc>
            </a:pPr>
            <a:r>
              <a:rPr lang="en-US" sz="2000" spc="53" dirty="0">
                <a:solidFill>
                  <a:srgbClr val="000000"/>
                </a:solidFill>
                <a:latin typeface="Gotham Bold" panose="020B0600000101010101" charset="0"/>
                <a:cs typeface="Gotham Bold" panose="020B0600000101010101" charset="0"/>
              </a:rPr>
              <a:t>such as the purpose of the flight, the class of the seat, the duration of the flight, and whether the aircraft is delayed.</a:t>
            </a:r>
          </a:p>
        </p:txBody>
      </p:sp>
      <p:sp>
        <p:nvSpPr>
          <p:cNvPr id="8" name="TextBox 8"/>
          <p:cNvSpPr txBox="1"/>
          <p:nvPr/>
        </p:nvSpPr>
        <p:spPr>
          <a:xfrm>
            <a:off x="452929" y="3619500"/>
            <a:ext cx="8520766" cy="697242"/>
          </a:xfrm>
          <a:prstGeom prst="rect">
            <a:avLst/>
          </a:prstGeom>
        </p:spPr>
        <p:txBody>
          <a:bodyPr wrap="square" lIns="0" tIns="0" rIns="0" bIns="0" rtlCol="0" anchor="t">
            <a:spAutoFit/>
          </a:bodyPr>
          <a:lstStyle/>
          <a:p>
            <a:pPr algn="just">
              <a:lnSpc>
                <a:spcPts val="5902"/>
              </a:lnSpc>
            </a:pPr>
            <a:r>
              <a:rPr lang="en-US" sz="4216" spc="834">
                <a:solidFill>
                  <a:srgbClr val="004AAD"/>
                </a:solidFill>
                <a:latin typeface="Gotham Bold"/>
              </a:rPr>
              <a:t>PROBLEM DEFINITION</a:t>
            </a:r>
          </a:p>
        </p:txBody>
      </p:sp>
      <p:sp>
        <p:nvSpPr>
          <p:cNvPr id="9" name="TextBox 9"/>
          <p:cNvSpPr txBox="1"/>
          <p:nvPr/>
        </p:nvSpPr>
        <p:spPr>
          <a:xfrm>
            <a:off x="461103" y="6896100"/>
            <a:ext cx="8520766" cy="697242"/>
          </a:xfrm>
          <a:prstGeom prst="rect">
            <a:avLst/>
          </a:prstGeom>
        </p:spPr>
        <p:txBody>
          <a:bodyPr wrap="square" lIns="0" tIns="0" rIns="0" bIns="0" rtlCol="0" anchor="t">
            <a:spAutoFit/>
          </a:bodyPr>
          <a:lstStyle/>
          <a:p>
            <a:pPr algn="just">
              <a:lnSpc>
                <a:spcPts val="5902"/>
              </a:lnSpc>
            </a:pPr>
            <a:r>
              <a:rPr lang="en-US" sz="4216" spc="834">
                <a:solidFill>
                  <a:srgbClr val="004AAD"/>
                </a:solidFill>
                <a:latin typeface="Gotham Bold"/>
              </a:rPr>
              <a:t>VALUE PROPOSITION</a:t>
            </a:r>
          </a:p>
        </p:txBody>
      </p:sp>
      <p:sp>
        <p:nvSpPr>
          <p:cNvPr id="10" name="TextBox 10"/>
          <p:cNvSpPr txBox="1"/>
          <p:nvPr/>
        </p:nvSpPr>
        <p:spPr>
          <a:xfrm>
            <a:off x="819334" y="4523000"/>
            <a:ext cx="14496866" cy="1190069"/>
          </a:xfrm>
          <a:prstGeom prst="rect">
            <a:avLst/>
          </a:prstGeom>
        </p:spPr>
        <p:txBody>
          <a:bodyPr wrap="square" lIns="0" tIns="0" rIns="0" bIns="0" rtlCol="0" anchor="t">
            <a:spAutoFit/>
          </a:bodyPr>
          <a:lstStyle/>
          <a:p>
            <a:pPr algn="l">
              <a:lnSpc>
                <a:spcPts val="3240"/>
              </a:lnSpc>
            </a:pPr>
            <a:r>
              <a:rPr lang="en-US" altLang="ko-KR" sz="2000" b="0" i="0" dirty="0">
                <a:solidFill>
                  <a:srgbClr val="0070C0"/>
                </a:solidFill>
                <a:effectLst/>
                <a:latin typeface="Gotham Bold" panose="020B0600000101010101" charset="0"/>
                <a:cs typeface="Gotham Bold" panose="020B0600000101010101" charset="0"/>
              </a:rPr>
              <a:t>    Predicting satisfaction </a:t>
            </a:r>
            <a:r>
              <a:rPr lang="en-US" altLang="ko-KR" sz="2000" b="0" i="0" dirty="0">
                <a:solidFill>
                  <a:srgbClr val="0D0D0D"/>
                </a:solidFill>
                <a:effectLst/>
                <a:latin typeface="Gotham Bold" panose="020B0600000101010101" charset="0"/>
                <a:cs typeface="Gotham Bold" panose="020B0600000101010101" charset="0"/>
              </a:rPr>
              <a:t>before purchasing airline tickets is inherently speculative and largely dependent on individual experiences. Given that airfare is typically </a:t>
            </a:r>
            <a:r>
              <a:rPr lang="en-US" altLang="ko-KR" sz="2000" b="0" i="0" dirty="0">
                <a:solidFill>
                  <a:srgbClr val="0070C0"/>
                </a:solidFill>
                <a:effectLst/>
                <a:latin typeface="Gotham Bold" panose="020B0600000101010101" charset="0"/>
                <a:cs typeface="Gotham Bold" panose="020B0600000101010101" charset="0"/>
              </a:rPr>
              <a:t>more expensive </a:t>
            </a:r>
            <a:r>
              <a:rPr lang="en-US" altLang="ko-KR" sz="2000" b="0" i="0" dirty="0">
                <a:solidFill>
                  <a:srgbClr val="0D0D0D"/>
                </a:solidFill>
                <a:effectLst/>
                <a:latin typeface="Gotham Bold" panose="020B0600000101010101" charset="0"/>
                <a:cs typeface="Gotham Bold" panose="020B0600000101010101" charset="0"/>
              </a:rPr>
              <a:t>compared to other modes of transportation, the majority of consumers find it difficult to accumulate sufficient purchasing experiences. </a:t>
            </a:r>
          </a:p>
        </p:txBody>
      </p:sp>
      <p:sp>
        <p:nvSpPr>
          <p:cNvPr id="11" name="TextBox 11"/>
          <p:cNvSpPr txBox="1"/>
          <p:nvPr/>
        </p:nvSpPr>
        <p:spPr>
          <a:xfrm>
            <a:off x="794308" y="7886462"/>
            <a:ext cx="7816292" cy="1600438"/>
          </a:xfrm>
          <a:prstGeom prst="rect">
            <a:avLst/>
          </a:prstGeom>
        </p:spPr>
        <p:txBody>
          <a:bodyPr wrap="square" lIns="0" tIns="0" rIns="0" bIns="0" rtlCol="0" anchor="t">
            <a:spAutoFit/>
          </a:bodyPr>
          <a:lstStyle/>
          <a:p>
            <a:pPr>
              <a:lnSpc>
                <a:spcPts val="3240"/>
              </a:lnSpc>
            </a:pPr>
            <a:r>
              <a:rPr lang="en-US" sz="2000" spc="53">
                <a:solidFill>
                  <a:srgbClr val="000000"/>
                </a:solidFill>
                <a:latin typeface="Gotham Bold" panose="020B0600000101010101" charset="0"/>
                <a:cs typeface="Gotham Bold" panose="020B0600000101010101" charset="0"/>
              </a:rPr>
              <a:t>   By displaying </a:t>
            </a:r>
            <a:r>
              <a:rPr lang="en-US" sz="2000" spc="53">
                <a:solidFill>
                  <a:srgbClr val="0070C0"/>
                </a:solidFill>
                <a:latin typeface="Gotham Bold" panose="020B0600000101010101" charset="0"/>
                <a:cs typeface="Gotham Bold" panose="020B0600000101010101" charset="0"/>
              </a:rPr>
              <a:t>a calculated prediction </a:t>
            </a:r>
            <a:r>
              <a:rPr lang="en-US" sz="2000" spc="53">
                <a:solidFill>
                  <a:srgbClr val="000000"/>
                </a:solidFill>
                <a:latin typeface="Gotham Bold" panose="020B0600000101010101" charset="0"/>
                <a:cs typeface="Gotham Bold" panose="020B0600000101010101" charset="0"/>
              </a:rPr>
              <a:t>of satisfaction, which considers customer information on each option within airline reservation websites, we can significantly aid customers in their </a:t>
            </a:r>
            <a:r>
              <a:rPr lang="en-US" sz="2000" spc="53">
                <a:solidFill>
                  <a:srgbClr val="0070C0"/>
                </a:solidFill>
                <a:latin typeface="Gotham Bold" panose="020B0600000101010101" charset="0"/>
                <a:cs typeface="Gotham Bold" panose="020B0600000101010101" charset="0"/>
              </a:rPr>
              <a:t>ticket selection process</a:t>
            </a:r>
            <a:r>
              <a:rPr lang="en-US" sz="2000" spc="53">
                <a:solidFill>
                  <a:srgbClr val="000000"/>
                </a:solidFill>
                <a:latin typeface="Gotham Bold" panose="020B0600000101010101" charset="0"/>
                <a:cs typeface="Gotham Bold" panose="020B0600000101010101" charset="0"/>
              </a:rPr>
              <a:t>.</a:t>
            </a:r>
          </a:p>
        </p:txBody>
      </p:sp>
      <p:sp>
        <p:nvSpPr>
          <p:cNvPr id="12" name="직각 삼각형 11">
            <a:extLst>
              <a:ext uri="{FF2B5EF4-FFF2-40B4-BE49-F238E27FC236}">
                <a16:creationId xmlns:a16="http://schemas.microsoft.com/office/drawing/2014/main" id="{5D679BE6-4F71-5617-ECAE-3E3708B30232}"/>
              </a:ext>
            </a:extLst>
          </p:cNvPr>
          <p:cNvSpPr/>
          <p:nvPr/>
        </p:nvSpPr>
        <p:spPr>
          <a:xfrm rot="10800000">
            <a:off x="13939837" y="-31421"/>
            <a:ext cx="4348163" cy="4348163"/>
          </a:xfrm>
          <a:prstGeom prst="rtTriangle">
            <a:avLst/>
          </a:prstGeom>
          <a:solidFill>
            <a:srgbClr val="004A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2">
            <a:extLst>
              <a:ext uri="{FF2B5EF4-FFF2-40B4-BE49-F238E27FC236}">
                <a16:creationId xmlns:a16="http://schemas.microsoft.com/office/drawing/2014/main" id="{42842D0B-5DB7-BF70-CCF1-1987168A5EF5}"/>
              </a:ext>
            </a:extLst>
          </p:cNvPr>
          <p:cNvSpPr txBox="1"/>
          <p:nvPr/>
        </p:nvSpPr>
        <p:spPr>
          <a:xfrm rot="2499175">
            <a:off x="14606164" y="1121855"/>
            <a:ext cx="4392070" cy="909864"/>
          </a:xfrm>
          <a:prstGeom prst="rect">
            <a:avLst/>
          </a:prstGeom>
        </p:spPr>
        <p:txBody>
          <a:bodyPr wrap="square" lIns="0" tIns="0" rIns="0" bIns="0" rtlCol="0" anchor="t">
            <a:spAutoFit/>
          </a:bodyPr>
          <a:lstStyle/>
          <a:p>
            <a:pPr algn="ctr">
              <a:lnSpc>
                <a:spcPts val="8539"/>
              </a:lnSpc>
            </a:pPr>
            <a:r>
              <a:rPr lang="en-US" sz="2900" b="1" spc="213">
                <a:solidFill>
                  <a:srgbClr val="F6F6F6"/>
                </a:solidFill>
                <a:latin typeface="Gotham Bold"/>
              </a:rPr>
              <a:t>BUSINESS VALUE</a:t>
            </a:r>
          </a:p>
        </p:txBody>
      </p:sp>
      <p:pic>
        <p:nvPicPr>
          <p:cNvPr id="15" name="그림 14" descr="블랙, 어둠이(가) 표시된 사진&#10;&#10;자동 생성된 설명">
            <a:extLst>
              <a:ext uri="{FF2B5EF4-FFF2-40B4-BE49-F238E27FC236}">
                <a16:creationId xmlns:a16="http://schemas.microsoft.com/office/drawing/2014/main" id="{592BE572-0205-31DB-A5BB-827CD95446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710" y="2479404"/>
            <a:ext cx="927880" cy="927880"/>
          </a:xfrm>
          <a:prstGeom prst="rect">
            <a:avLst/>
          </a:prstGeom>
        </p:spPr>
      </p:pic>
      <p:pic>
        <p:nvPicPr>
          <p:cNvPr id="17" name="그림 16" descr="블랙, 어둠이(가) 표시된 사진&#10;&#10;자동 생성된 설명">
            <a:extLst>
              <a:ext uri="{FF2B5EF4-FFF2-40B4-BE49-F238E27FC236}">
                <a16:creationId xmlns:a16="http://schemas.microsoft.com/office/drawing/2014/main" id="{D68B72EA-84DE-3DAD-E8CA-84249670D2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3120" y="2479404"/>
            <a:ext cx="927880" cy="927880"/>
          </a:xfrm>
          <a:prstGeom prst="rect">
            <a:avLst/>
          </a:prstGeom>
        </p:spPr>
      </p:pic>
      <p:pic>
        <p:nvPicPr>
          <p:cNvPr id="21" name="그림 20" descr="블랙, 어둠이(가) 표시된 사진&#10;&#10;자동 생성된 설명">
            <a:extLst>
              <a:ext uri="{FF2B5EF4-FFF2-40B4-BE49-F238E27FC236}">
                <a16:creationId xmlns:a16="http://schemas.microsoft.com/office/drawing/2014/main" id="{58326BE5-2342-082C-780D-4A4912B9F5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6400" y="2403204"/>
            <a:ext cx="1063896" cy="1063896"/>
          </a:xfrm>
          <a:prstGeom prst="rect">
            <a:avLst/>
          </a:prstGeom>
        </p:spPr>
      </p:pic>
      <p:sp>
        <p:nvSpPr>
          <p:cNvPr id="25" name="TextBox 24">
            <a:extLst>
              <a:ext uri="{FF2B5EF4-FFF2-40B4-BE49-F238E27FC236}">
                <a16:creationId xmlns:a16="http://schemas.microsoft.com/office/drawing/2014/main" id="{45CBB8D6-BDCF-A3E4-2331-78F9FF642062}"/>
              </a:ext>
            </a:extLst>
          </p:cNvPr>
          <p:cNvSpPr txBox="1"/>
          <p:nvPr/>
        </p:nvSpPr>
        <p:spPr>
          <a:xfrm>
            <a:off x="874426" y="5372100"/>
            <a:ext cx="14441773" cy="1276247"/>
          </a:xfrm>
          <a:prstGeom prst="rect">
            <a:avLst/>
          </a:prstGeom>
          <a:noFill/>
        </p:spPr>
        <p:txBody>
          <a:bodyPr wrap="square">
            <a:spAutoFit/>
          </a:bodyPr>
          <a:lstStyle/>
          <a:p>
            <a:pPr algn="l">
              <a:lnSpc>
                <a:spcPts val="3240"/>
              </a:lnSpc>
            </a:pPr>
            <a:endParaRPr lang="en-US" altLang="ko-KR" sz="2000" b="0" i="0">
              <a:solidFill>
                <a:srgbClr val="0D0D0D"/>
              </a:solidFill>
              <a:effectLst/>
              <a:latin typeface="Gotham Bold" panose="020B0600000101010101" charset="0"/>
              <a:cs typeface="Gotham Bold" panose="020B0600000101010101" charset="0"/>
            </a:endParaRPr>
          </a:p>
          <a:p>
            <a:pPr algn="l">
              <a:lnSpc>
                <a:spcPts val="3240"/>
              </a:lnSpc>
            </a:pPr>
            <a:r>
              <a:rPr lang="en-US" altLang="ko-KR" sz="2000" b="0" i="0">
                <a:solidFill>
                  <a:srgbClr val="0D0D0D"/>
                </a:solidFill>
                <a:effectLst/>
                <a:latin typeface="Gotham Bold" panose="020B0600000101010101" charset="0"/>
                <a:cs typeface="Gotham Bold" panose="020B0600000101010101" charset="0"/>
              </a:rPr>
              <a:t>   This lack of experience makes it challenging for them to make informed decisions about buying tickets, potentially leading to </a:t>
            </a:r>
            <a:r>
              <a:rPr lang="en-US" altLang="ko-KR" sz="2000" b="0" i="0">
                <a:solidFill>
                  <a:srgbClr val="0070C0"/>
                </a:solidFill>
                <a:effectLst/>
                <a:latin typeface="Gotham Bold" panose="020B0600000101010101" charset="0"/>
                <a:cs typeface="Gotham Bold" panose="020B0600000101010101" charset="0"/>
              </a:rPr>
              <a:t>dissatisfaction</a:t>
            </a:r>
            <a:r>
              <a:rPr lang="en-US" altLang="ko-KR" sz="2000" b="0" i="0">
                <a:solidFill>
                  <a:srgbClr val="0D0D0D"/>
                </a:solidFill>
                <a:effectLst/>
                <a:latin typeface="Gotham Bold" panose="020B0600000101010101" charset="0"/>
                <a:cs typeface="Gotham Bold" panose="020B0600000101010101" charset="0"/>
              </a:rPr>
              <a:t> and </a:t>
            </a:r>
            <a:r>
              <a:rPr lang="en-US" altLang="ko-KR" sz="2000" b="0" i="0">
                <a:solidFill>
                  <a:srgbClr val="0070C0"/>
                </a:solidFill>
                <a:effectLst/>
                <a:latin typeface="Gotham Bold" panose="020B0600000101010101" charset="0"/>
                <a:cs typeface="Gotham Bold" panose="020B0600000101010101" charset="0"/>
              </a:rPr>
              <a:t>increased financial risk with their purchases.</a:t>
            </a:r>
            <a:endParaRPr lang="en-US" altLang="ko-KR" sz="2000" spc="53">
              <a:solidFill>
                <a:srgbClr val="000000"/>
              </a:solidFill>
              <a:latin typeface="Gotham Bold" panose="020B0600000101010101" charset="0"/>
              <a:cs typeface="Gotham Bold" panose="020B0600000101010101" charset="0"/>
            </a:endParaRPr>
          </a:p>
        </p:txBody>
      </p:sp>
      <p:pic>
        <p:nvPicPr>
          <p:cNvPr id="29" name="그림 28" descr="블랙, 어둠이(가) 표시된 사진&#10;&#10;자동 생성된 설명">
            <a:extLst>
              <a:ext uri="{FF2B5EF4-FFF2-40B4-BE49-F238E27FC236}">
                <a16:creationId xmlns:a16="http://schemas.microsoft.com/office/drawing/2014/main" id="{71D35E2F-BA07-D1E1-3988-C25360FAD05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87672" y="8978586"/>
            <a:ext cx="904128" cy="904128"/>
          </a:xfrm>
          <a:prstGeom prst="rect">
            <a:avLst/>
          </a:prstGeom>
        </p:spPr>
      </p:pic>
      <p:pic>
        <p:nvPicPr>
          <p:cNvPr id="31" name="그림 30" descr="블랙, 어둠이(가) 표시된 사진&#10;&#10;자동 생성된 설명">
            <a:extLst>
              <a:ext uri="{FF2B5EF4-FFF2-40B4-BE49-F238E27FC236}">
                <a16:creationId xmlns:a16="http://schemas.microsoft.com/office/drawing/2014/main" id="{CD25EEAC-1053-7C29-443D-BB0BC01B0E7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11472" y="7581900"/>
            <a:ext cx="904128" cy="904128"/>
          </a:xfrm>
          <a:prstGeom prst="rect">
            <a:avLst/>
          </a:prstGeom>
        </p:spPr>
      </p:pic>
      <p:sp>
        <p:nvSpPr>
          <p:cNvPr id="33" name="TextBox 32">
            <a:extLst>
              <a:ext uri="{FF2B5EF4-FFF2-40B4-BE49-F238E27FC236}">
                <a16:creationId xmlns:a16="http://schemas.microsoft.com/office/drawing/2014/main" id="{95FF9459-237E-140A-3597-35436E7947B7}"/>
              </a:ext>
            </a:extLst>
          </p:cNvPr>
          <p:cNvSpPr txBox="1"/>
          <p:nvPr/>
        </p:nvSpPr>
        <p:spPr>
          <a:xfrm>
            <a:off x="11179257" y="7641830"/>
            <a:ext cx="6444689" cy="923330"/>
          </a:xfrm>
          <a:prstGeom prst="rect">
            <a:avLst/>
          </a:prstGeom>
          <a:noFill/>
        </p:spPr>
        <p:txBody>
          <a:bodyPr wrap="square">
            <a:spAutoFit/>
          </a:bodyPr>
          <a:lstStyle/>
          <a:p>
            <a:r>
              <a:rPr lang="en-US" altLang="ko-KR" dirty="0">
                <a:latin typeface="Gotham Bold" panose="020B0600000101010101" charset="0"/>
                <a:cs typeface="Gotham Bold" panose="020B0600000101010101" charset="0"/>
              </a:rPr>
              <a:t>• R</a:t>
            </a:r>
            <a:r>
              <a:rPr lang="ko-KR" altLang="en-US" dirty="0" err="1">
                <a:latin typeface="Gotham Bold" panose="020B0600000101010101" charset="0"/>
                <a:cs typeface="Gotham Bold" panose="020B0600000101010101" charset="0"/>
              </a:rPr>
              <a:t>educes</a:t>
            </a:r>
            <a:r>
              <a:rPr lang="ko-KR" altLang="en-US" dirty="0">
                <a:latin typeface="Gotham Bold" panose="020B0600000101010101" charset="0"/>
                <a:cs typeface="Gotham Bold" panose="020B0600000101010101" charset="0"/>
              </a:rPr>
              <a:t> </a:t>
            </a:r>
            <a:r>
              <a:rPr lang="ko-KR" altLang="en-US" dirty="0" err="1">
                <a:solidFill>
                  <a:srgbClr val="0070C0"/>
                </a:solidFill>
                <a:latin typeface="Gotham Bold" panose="020B0600000101010101" charset="0"/>
                <a:cs typeface="Gotham Bold" panose="020B0600000101010101" charset="0"/>
              </a:rPr>
              <a:t>the</a:t>
            </a:r>
            <a:r>
              <a:rPr lang="ko-KR" altLang="en-US" dirty="0">
                <a:solidFill>
                  <a:srgbClr val="0070C0"/>
                </a:solidFill>
                <a:latin typeface="Gotham Bold" panose="020B0600000101010101" charset="0"/>
                <a:cs typeface="Gotham Bold" panose="020B0600000101010101" charset="0"/>
              </a:rPr>
              <a:t> </a:t>
            </a:r>
            <a:r>
              <a:rPr lang="ko-KR" altLang="en-US" dirty="0" err="1">
                <a:solidFill>
                  <a:srgbClr val="0070C0"/>
                </a:solidFill>
                <a:latin typeface="Gotham Bold" panose="020B0600000101010101" charset="0"/>
                <a:cs typeface="Gotham Bold" panose="020B0600000101010101" charset="0"/>
              </a:rPr>
              <a:t>time</a:t>
            </a:r>
            <a:r>
              <a:rPr lang="ko-KR" altLang="en-US" dirty="0">
                <a:solidFill>
                  <a:srgbClr val="0070C0"/>
                </a:solidFill>
                <a:latin typeface="Gotham Bold" panose="020B0600000101010101" charset="0"/>
                <a:cs typeface="Gotham Bold" panose="020B0600000101010101" charset="0"/>
              </a:rPr>
              <a:t> and </a:t>
            </a:r>
            <a:r>
              <a:rPr lang="ko-KR" altLang="en-US" dirty="0" err="1">
                <a:solidFill>
                  <a:srgbClr val="0070C0"/>
                </a:solidFill>
                <a:latin typeface="Gotham Bold" panose="020B0600000101010101" charset="0"/>
                <a:cs typeface="Gotham Bold" panose="020B0600000101010101" charset="0"/>
              </a:rPr>
              <a:t>effort</a:t>
            </a:r>
            <a:r>
              <a:rPr lang="ko-KR" altLang="en-US" dirty="0">
                <a:solidFill>
                  <a:srgbClr val="0070C0"/>
                </a:solidFill>
                <a:latin typeface="Gotham Bold" panose="020B0600000101010101" charset="0"/>
                <a:cs typeface="Gotham Bold" panose="020B0600000101010101" charset="0"/>
              </a:rPr>
              <a:t> </a:t>
            </a:r>
            <a:r>
              <a:rPr lang="ko-KR" altLang="en-US" dirty="0" err="1">
                <a:latin typeface="Gotham Bold" panose="020B0600000101010101" charset="0"/>
                <a:cs typeface="Gotham Bold" panose="020B0600000101010101" charset="0"/>
              </a:rPr>
              <a:t>customers</a:t>
            </a:r>
            <a:r>
              <a:rPr lang="ko-KR" altLang="en-US" dirty="0">
                <a:latin typeface="Gotham Bold" panose="020B0600000101010101" charset="0"/>
                <a:cs typeface="Gotham Bold" panose="020B0600000101010101" charset="0"/>
              </a:rPr>
              <a:t> </a:t>
            </a:r>
            <a:r>
              <a:rPr lang="ko-KR" altLang="en-US" dirty="0" err="1">
                <a:latin typeface="Gotham Bold" panose="020B0600000101010101" charset="0"/>
                <a:cs typeface="Gotham Bold" panose="020B0600000101010101" charset="0"/>
              </a:rPr>
              <a:t>need</a:t>
            </a:r>
            <a:r>
              <a:rPr lang="ko-KR" altLang="en-US" dirty="0">
                <a:latin typeface="Gotham Bold" panose="020B0600000101010101" charset="0"/>
                <a:cs typeface="Gotham Bold" panose="020B0600000101010101" charset="0"/>
              </a:rPr>
              <a:t> </a:t>
            </a:r>
            <a:r>
              <a:rPr lang="ko-KR" altLang="en-US" dirty="0" err="1">
                <a:latin typeface="Gotham Bold" panose="020B0600000101010101" charset="0"/>
                <a:cs typeface="Gotham Bold" panose="020B0600000101010101" charset="0"/>
              </a:rPr>
              <a:t>to</a:t>
            </a:r>
            <a:r>
              <a:rPr lang="ko-KR" altLang="en-US" dirty="0">
                <a:latin typeface="Gotham Bold" panose="020B0600000101010101" charset="0"/>
                <a:cs typeface="Gotham Bold" panose="020B0600000101010101" charset="0"/>
              </a:rPr>
              <a:t>   </a:t>
            </a:r>
            <a:r>
              <a:rPr lang="ko-KR" altLang="en-US" dirty="0" err="1">
                <a:latin typeface="Gotham Bold" panose="020B0600000101010101" charset="0"/>
                <a:cs typeface="Gotham Bold" panose="020B0600000101010101" charset="0"/>
              </a:rPr>
              <a:t>spend</a:t>
            </a:r>
            <a:r>
              <a:rPr lang="ko-KR" altLang="en-US" dirty="0">
                <a:latin typeface="Gotham Bold" panose="020B0600000101010101" charset="0"/>
                <a:cs typeface="Gotham Bold" panose="020B0600000101010101" charset="0"/>
              </a:rPr>
              <a:t> </a:t>
            </a:r>
            <a:r>
              <a:rPr lang="ko-KR" altLang="en-US" dirty="0" err="1">
                <a:latin typeface="Gotham Bold" panose="020B0600000101010101" charset="0"/>
                <a:cs typeface="Gotham Bold" panose="020B0600000101010101" charset="0"/>
              </a:rPr>
              <a:t>on</a:t>
            </a:r>
            <a:r>
              <a:rPr lang="ko-KR" altLang="en-US" dirty="0">
                <a:latin typeface="Gotham Bold" panose="020B0600000101010101" charset="0"/>
                <a:cs typeface="Gotham Bold" panose="020B0600000101010101" charset="0"/>
              </a:rPr>
              <a:t> </a:t>
            </a:r>
            <a:r>
              <a:rPr lang="ko-KR" altLang="en-US" dirty="0" err="1">
                <a:latin typeface="Gotham Bold" panose="020B0600000101010101" charset="0"/>
                <a:cs typeface="Gotham Bold" panose="020B0600000101010101" charset="0"/>
              </a:rPr>
              <a:t>choosing</a:t>
            </a:r>
            <a:r>
              <a:rPr lang="ko-KR" altLang="en-US" dirty="0">
                <a:latin typeface="Gotham Bold" panose="020B0600000101010101" charset="0"/>
                <a:cs typeface="Gotham Bold" panose="020B0600000101010101" charset="0"/>
              </a:rPr>
              <a:t> </a:t>
            </a:r>
            <a:r>
              <a:rPr lang="ko-KR" altLang="en-US" dirty="0" err="1">
                <a:latin typeface="Gotham Bold" panose="020B0600000101010101" charset="0"/>
                <a:cs typeface="Gotham Bold" panose="020B0600000101010101" charset="0"/>
              </a:rPr>
              <a:t>the</a:t>
            </a:r>
            <a:r>
              <a:rPr lang="ko-KR" altLang="en-US" dirty="0">
                <a:latin typeface="Gotham Bold" panose="020B0600000101010101" charset="0"/>
                <a:cs typeface="Gotham Bold" panose="020B0600000101010101" charset="0"/>
              </a:rPr>
              <a:t> </a:t>
            </a:r>
            <a:r>
              <a:rPr lang="ko-KR" altLang="en-US" dirty="0" err="1">
                <a:latin typeface="Gotham Bold" panose="020B0600000101010101" charset="0"/>
                <a:cs typeface="Gotham Bold" panose="020B0600000101010101" charset="0"/>
              </a:rPr>
              <a:t>right</a:t>
            </a:r>
            <a:r>
              <a:rPr lang="ko-KR" altLang="en-US" dirty="0">
                <a:latin typeface="Gotham Bold" panose="020B0600000101010101" charset="0"/>
                <a:cs typeface="Gotham Bold" panose="020B0600000101010101" charset="0"/>
              </a:rPr>
              <a:t> </a:t>
            </a:r>
            <a:r>
              <a:rPr lang="ko-KR" altLang="en-US" dirty="0" err="1">
                <a:latin typeface="Gotham Bold" panose="020B0600000101010101" charset="0"/>
                <a:cs typeface="Gotham Bold" panose="020B0600000101010101" charset="0"/>
              </a:rPr>
              <a:t>airline</a:t>
            </a:r>
            <a:r>
              <a:rPr lang="ko-KR" altLang="en-US" dirty="0">
                <a:latin typeface="Gotham Bold" panose="020B0600000101010101" charset="0"/>
                <a:cs typeface="Gotham Bold" panose="020B0600000101010101" charset="0"/>
              </a:rPr>
              <a:t> </a:t>
            </a:r>
            <a:r>
              <a:rPr lang="en-US" altLang="ko-KR" dirty="0">
                <a:latin typeface="Gotham Bold" panose="020B0600000101010101" charset="0"/>
                <a:cs typeface="Gotham Bold" panose="020B0600000101010101" charset="0"/>
              </a:rPr>
              <a:t>ticket.</a:t>
            </a:r>
          </a:p>
          <a:p>
            <a:r>
              <a:rPr lang="en-US" altLang="ko-KR" dirty="0">
                <a:latin typeface="Gotham Bold" panose="020B0600000101010101" charset="0"/>
                <a:cs typeface="Gotham Bold" panose="020B0600000101010101" charset="0"/>
              </a:rPr>
              <a:t>• E</a:t>
            </a:r>
            <a:r>
              <a:rPr lang="ko-KR" altLang="en-US" dirty="0" err="1">
                <a:latin typeface="Gotham Bold" panose="020B0600000101010101" charset="0"/>
                <a:cs typeface="Gotham Bold" panose="020B0600000101010101" charset="0"/>
              </a:rPr>
              <a:t>nhances</a:t>
            </a:r>
            <a:r>
              <a:rPr lang="ko-KR" altLang="en-US" dirty="0">
                <a:latin typeface="Gotham Bold" panose="020B0600000101010101" charset="0"/>
                <a:cs typeface="Gotham Bold" panose="020B0600000101010101" charset="0"/>
              </a:rPr>
              <a:t> </a:t>
            </a:r>
            <a:r>
              <a:rPr lang="ko-KR" altLang="en-US" dirty="0" err="1">
                <a:solidFill>
                  <a:srgbClr val="0070C0"/>
                </a:solidFill>
                <a:latin typeface="Gotham Bold" panose="020B0600000101010101" charset="0"/>
                <a:cs typeface="Gotham Bold" panose="020B0600000101010101" charset="0"/>
              </a:rPr>
              <a:t>convenience</a:t>
            </a:r>
            <a:r>
              <a:rPr lang="ko-KR" altLang="en-US" dirty="0">
                <a:latin typeface="Gotham Bold" panose="020B0600000101010101" charset="0"/>
                <a:cs typeface="Gotham Bold" panose="020B0600000101010101" charset="0"/>
              </a:rPr>
              <a:t> and </a:t>
            </a:r>
            <a:r>
              <a:rPr lang="ko-KR" altLang="en-US" dirty="0" err="1">
                <a:latin typeface="Gotham Bold" panose="020B0600000101010101" charset="0"/>
                <a:cs typeface="Gotham Bold" panose="020B0600000101010101" charset="0"/>
              </a:rPr>
              <a:t>overall</a:t>
            </a:r>
            <a:r>
              <a:rPr lang="ko-KR" altLang="en-US" dirty="0">
                <a:latin typeface="Gotham Bold" panose="020B0600000101010101" charset="0"/>
                <a:cs typeface="Gotham Bold" panose="020B0600000101010101" charset="0"/>
              </a:rPr>
              <a:t> </a:t>
            </a:r>
            <a:r>
              <a:rPr lang="ko-KR" altLang="en-US" dirty="0" err="1">
                <a:latin typeface="Gotham Bold" panose="020B0600000101010101" charset="0"/>
                <a:cs typeface="Gotham Bold" panose="020B0600000101010101" charset="0"/>
              </a:rPr>
              <a:t>satisfaction</a:t>
            </a:r>
            <a:r>
              <a:rPr lang="ko-KR" altLang="en-US" dirty="0">
                <a:latin typeface="Gotham Bold" panose="020B0600000101010101" charset="0"/>
                <a:cs typeface="Gotham Bold" panose="020B0600000101010101" charset="0"/>
              </a:rPr>
              <a:t>. </a:t>
            </a:r>
          </a:p>
        </p:txBody>
      </p:sp>
      <p:sp>
        <p:nvSpPr>
          <p:cNvPr id="35" name="TextBox 34">
            <a:extLst>
              <a:ext uri="{FF2B5EF4-FFF2-40B4-BE49-F238E27FC236}">
                <a16:creationId xmlns:a16="http://schemas.microsoft.com/office/drawing/2014/main" id="{A3614944-F5D0-D581-5FA8-3ADA65DDD976}"/>
              </a:ext>
            </a:extLst>
          </p:cNvPr>
          <p:cNvSpPr txBox="1"/>
          <p:nvPr/>
        </p:nvSpPr>
        <p:spPr>
          <a:xfrm>
            <a:off x="11166835" y="8953500"/>
            <a:ext cx="6587765" cy="923330"/>
          </a:xfrm>
          <a:prstGeom prst="rect">
            <a:avLst/>
          </a:prstGeom>
          <a:noFill/>
        </p:spPr>
        <p:txBody>
          <a:bodyPr wrap="square">
            <a:spAutoFit/>
          </a:bodyPr>
          <a:lstStyle/>
          <a:p>
            <a:r>
              <a:rPr lang="en-US" altLang="ko-KR">
                <a:latin typeface="Gotham Bold" panose="020B0600000101010101" charset="0"/>
                <a:cs typeface="Gotham Bold" panose="020B0600000101010101" charset="0"/>
              </a:rPr>
              <a:t>• I</a:t>
            </a:r>
            <a:r>
              <a:rPr lang="ko-KR" altLang="en-US">
                <a:latin typeface="Gotham Bold" panose="020B0600000101010101" charset="0"/>
                <a:cs typeface="Gotham Bold" panose="020B0600000101010101" charset="0"/>
              </a:rPr>
              <a:t>ncreased </a:t>
            </a:r>
            <a:r>
              <a:rPr lang="ko-KR" altLang="en-US">
                <a:solidFill>
                  <a:srgbClr val="0070C0"/>
                </a:solidFill>
                <a:latin typeface="Gotham Bold" panose="020B0600000101010101" charset="0"/>
                <a:cs typeface="Gotham Bold" panose="020B0600000101010101" charset="0"/>
              </a:rPr>
              <a:t>customer loyalty </a:t>
            </a:r>
            <a:r>
              <a:rPr lang="ko-KR" altLang="en-US">
                <a:latin typeface="Gotham Bold" panose="020B0600000101010101" charset="0"/>
                <a:cs typeface="Gotham Bold" panose="020B0600000101010101" charset="0"/>
              </a:rPr>
              <a:t>and </a:t>
            </a:r>
            <a:r>
              <a:rPr lang="ko-KR" altLang="en-US">
                <a:solidFill>
                  <a:srgbClr val="0070C0"/>
                </a:solidFill>
                <a:latin typeface="Gotham Bold" panose="020B0600000101010101" charset="0"/>
                <a:cs typeface="Gotham Bold" panose="020B0600000101010101" charset="0"/>
              </a:rPr>
              <a:t>market profitability </a:t>
            </a:r>
            <a:r>
              <a:rPr lang="ko-KR" altLang="en-US">
                <a:latin typeface="Gotham Bold" panose="020B0600000101010101" charset="0"/>
                <a:cs typeface="Gotham Bold" panose="020B0600000101010101" charset="0"/>
              </a:rPr>
              <a:t>by providing a more personalized and efficient booking experience.</a:t>
            </a:r>
          </a:p>
        </p:txBody>
      </p:sp>
      <p:sp>
        <p:nvSpPr>
          <p:cNvPr id="37" name="직사각형 36">
            <a:extLst>
              <a:ext uri="{FF2B5EF4-FFF2-40B4-BE49-F238E27FC236}">
                <a16:creationId xmlns:a16="http://schemas.microsoft.com/office/drawing/2014/main" id="{722187E2-A87F-5096-881E-1F59CA07729C}"/>
              </a:ext>
            </a:extLst>
          </p:cNvPr>
          <p:cNvSpPr/>
          <p:nvPr/>
        </p:nvSpPr>
        <p:spPr>
          <a:xfrm rot="2514938">
            <a:off x="16406697" y="1376262"/>
            <a:ext cx="1086054" cy="5925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직각 삼각형 2">
            <a:extLst>
              <a:ext uri="{FF2B5EF4-FFF2-40B4-BE49-F238E27FC236}">
                <a16:creationId xmlns:a16="http://schemas.microsoft.com/office/drawing/2014/main" id="{2A2776FA-F16E-EA6B-B68C-8C57B21258EB}"/>
              </a:ext>
            </a:extLst>
          </p:cNvPr>
          <p:cNvSpPr/>
          <p:nvPr/>
        </p:nvSpPr>
        <p:spPr>
          <a:xfrm rot="10800000">
            <a:off x="13939837" y="-38100"/>
            <a:ext cx="4348163" cy="4348163"/>
          </a:xfrm>
          <a:prstGeom prst="rtTriangle">
            <a:avLst/>
          </a:prstGeom>
          <a:solidFill>
            <a:srgbClr val="004A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AutoShape 6"/>
          <p:cNvSpPr/>
          <p:nvPr/>
        </p:nvSpPr>
        <p:spPr>
          <a:xfrm>
            <a:off x="6570524" y="876300"/>
            <a:ext cx="7221676" cy="0"/>
          </a:xfrm>
          <a:prstGeom prst="line">
            <a:avLst/>
          </a:prstGeom>
          <a:ln w="28575" cap="flat">
            <a:solidFill>
              <a:srgbClr val="004AAD"/>
            </a:solidFill>
            <a:prstDash val="solid"/>
            <a:headEnd type="none" w="sm" len="sm"/>
            <a:tailEnd type="none" w="sm" len="sm"/>
          </a:ln>
        </p:spPr>
        <p:txBody>
          <a:bodyPr/>
          <a:lstStyle/>
          <a:p>
            <a:endParaRPr lang="ko-KR" altLang="en-US"/>
          </a:p>
        </p:txBody>
      </p:sp>
      <p:sp>
        <p:nvSpPr>
          <p:cNvPr id="13" name="TextBox 13"/>
          <p:cNvSpPr txBox="1"/>
          <p:nvPr/>
        </p:nvSpPr>
        <p:spPr>
          <a:xfrm>
            <a:off x="896850" y="1562100"/>
            <a:ext cx="14124950" cy="779701"/>
          </a:xfrm>
          <a:prstGeom prst="rect">
            <a:avLst/>
          </a:prstGeom>
        </p:spPr>
        <p:txBody>
          <a:bodyPr wrap="square" lIns="0" tIns="0" rIns="0" bIns="0" rtlCol="0" anchor="t">
            <a:spAutoFit/>
          </a:bodyPr>
          <a:lstStyle/>
          <a:p>
            <a:pPr marL="651510" lvl="1" indent="-457200" algn="l">
              <a:lnSpc>
                <a:spcPts val="3240"/>
              </a:lnSpc>
              <a:buAutoNum type="arabicPeriod"/>
            </a:pPr>
            <a:r>
              <a:rPr lang="en-US" sz="2000" spc="53" dirty="0">
                <a:solidFill>
                  <a:srgbClr val="000000"/>
                </a:solidFill>
                <a:latin typeface="Gotham Bold" panose="020B0600000101010101" charset="0"/>
                <a:cs typeface="Gotham Bold" panose="020B0600000101010101" charset="0"/>
              </a:rPr>
              <a:t>utilize a Binary Classification model to derive insights into customer satisfaction, categorizing responses into 0 (neutral or dissatisfaction) and 1 (satisfaction). </a:t>
            </a:r>
          </a:p>
        </p:txBody>
      </p:sp>
      <p:sp>
        <p:nvSpPr>
          <p:cNvPr id="14" name="TextBox 14"/>
          <p:cNvSpPr txBox="1"/>
          <p:nvPr/>
        </p:nvSpPr>
        <p:spPr>
          <a:xfrm>
            <a:off x="1256292" y="5448300"/>
            <a:ext cx="16403799" cy="369332"/>
          </a:xfrm>
          <a:prstGeom prst="rect">
            <a:avLst/>
          </a:prstGeom>
        </p:spPr>
        <p:txBody>
          <a:bodyPr wrap="square" lIns="0" tIns="0" rIns="0" bIns="0" rtlCol="0" anchor="t">
            <a:spAutoFit/>
          </a:bodyPr>
          <a:lstStyle/>
          <a:p>
            <a:pPr algn="l">
              <a:lnSpc>
                <a:spcPts val="3240"/>
              </a:lnSpc>
            </a:pPr>
            <a:r>
              <a:rPr lang="en-US" sz="2000" spc="53" dirty="0">
                <a:solidFill>
                  <a:srgbClr val="0070C0"/>
                </a:solidFill>
                <a:latin typeface="Gotham Bold" panose="020B0600000101010101" charset="0"/>
                <a:cs typeface="Gotham Bold" panose="020B0600000101010101" charset="0"/>
              </a:rPr>
              <a:t>Display</a:t>
            </a:r>
            <a:r>
              <a:rPr lang="en-US" sz="2000" spc="53" dirty="0">
                <a:solidFill>
                  <a:srgbClr val="000000"/>
                </a:solidFill>
                <a:latin typeface="Gotham Bold" panose="020B0600000101010101" charset="0"/>
                <a:cs typeface="Gotham Bold" panose="020B0600000101010101" charset="0"/>
              </a:rPr>
              <a:t> the following </a:t>
            </a:r>
            <a:r>
              <a:rPr lang="en-US" sz="2000" spc="53" dirty="0">
                <a:solidFill>
                  <a:srgbClr val="0F0F0F"/>
                </a:solidFill>
                <a:latin typeface="Gotham Bold" panose="020B0600000101010101" charset="0"/>
                <a:cs typeface="Gotham Bold" panose="020B0600000101010101" charset="0"/>
              </a:rPr>
              <a:t>messages</a:t>
            </a:r>
            <a:r>
              <a:rPr lang="en-US" sz="2000" spc="53" dirty="0">
                <a:solidFill>
                  <a:srgbClr val="000000"/>
                </a:solidFill>
                <a:latin typeface="Gotham Bold" panose="020B0600000101010101" charset="0"/>
                <a:cs typeface="Gotham Bold" panose="020B0600000101010101" charset="0"/>
              </a:rPr>
              <a:t> on the customer's ticket comparison screen based on the </a:t>
            </a:r>
            <a:r>
              <a:rPr lang="en-US" sz="2000" spc="53" dirty="0">
                <a:solidFill>
                  <a:srgbClr val="0070C0"/>
                </a:solidFill>
                <a:latin typeface="Gotham Bold" panose="020B0600000101010101" charset="0"/>
                <a:cs typeface="Gotham Bold" panose="020B0600000101010101" charset="0"/>
              </a:rPr>
              <a:t>calculated probability (p)</a:t>
            </a:r>
            <a:r>
              <a:rPr lang="en-US" sz="2000" spc="53" dirty="0">
                <a:solidFill>
                  <a:srgbClr val="000000"/>
                </a:solidFill>
                <a:latin typeface="Gotham Bold" panose="020B0600000101010101" charset="0"/>
                <a:cs typeface="Gotham Bold" panose="020B0600000101010101" charset="0"/>
              </a:rPr>
              <a:t>:</a:t>
            </a:r>
          </a:p>
        </p:txBody>
      </p:sp>
      <p:sp>
        <p:nvSpPr>
          <p:cNvPr id="15" name="TextBox 15"/>
          <p:cNvSpPr txBox="1"/>
          <p:nvPr/>
        </p:nvSpPr>
        <p:spPr>
          <a:xfrm>
            <a:off x="5220021" y="7581900"/>
            <a:ext cx="13736799" cy="369332"/>
          </a:xfrm>
          <a:prstGeom prst="rect">
            <a:avLst/>
          </a:prstGeom>
        </p:spPr>
        <p:txBody>
          <a:bodyPr wrap="square" lIns="0" tIns="0" rIns="0" bIns="0" rtlCol="0" anchor="t">
            <a:spAutoFit/>
          </a:bodyPr>
          <a:lstStyle/>
          <a:p>
            <a:pPr marL="194310" lvl="1" algn="l">
              <a:lnSpc>
                <a:spcPts val="3240"/>
              </a:lnSpc>
            </a:pPr>
            <a:r>
              <a:rPr lang="en-US" sz="2000" spc="53">
                <a:solidFill>
                  <a:srgbClr val="81C3CB"/>
                </a:solidFill>
                <a:latin typeface="Gotham Bold" panose="020B0600000101010101" charset="0"/>
                <a:cs typeface="Gotham Bold" panose="020B0600000101010101" charset="0"/>
              </a:rPr>
              <a:t>"Recommended! p% of customers were very satisfied with this type of ticket."</a:t>
            </a:r>
          </a:p>
        </p:txBody>
      </p:sp>
      <p:sp>
        <p:nvSpPr>
          <p:cNvPr id="16" name="TextBox 16"/>
          <p:cNvSpPr txBox="1"/>
          <p:nvPr/>
        </p:nvSpPr>
        <p:spPr>
          <a:xfrm>
            <a:off x="1185750" y="8420100"/>
            <a:ext cx="16873650" cy="779701"/>
          </a:xfrm>
          <a:prstGeom prst="rect">
            <a:avLst/>
          </a:prstGeom>
        </p:spPr>
        <p:txBody>
          <a:bodyPr wrap="square" lIns="0" tIns="0" rIns="0" bIns="0" rtlCol="0" anchor="t">
            <a:spAutoFit/>
          </a:bodyPr>
          <a:lstStyle/>
          <a:p>
            <a:pPr algn="l">
              <a:lnSpc>
                <a:spcPts val="3240"/>
              </a:lnSpc>
            </a:pPr>
            <a:r>
              <a:rPr lang="en-US" sz="2000" spc="53" dirty="0">
                <a:solidFill>
                  <a:srgbClr val="000000"/>
                </a:solidFill>
                <a:latin typeface="Gotham Bold" panose="020B0600000101010101" charset="0"/>
                <a:cs typeface="Gotham Bold" panose="020B0600000101010101" charset="0"/>
              </a:rPr>
              <a:t>Calculate </a:t>
            </a:r>
            <a:r>
              <a:rPr lang="en-US" sz="2000" spc="53" dirty="0">
                <a:solidFill>
                  <a:srgbClr val="0070C0"/>
                </a:solidFill>
                <a:latin typeface="Gotham Bold" panose="020B0600000101010101" charset="0"/>
                <a:cs typeface="Gotham Bold" panose="020B0600000101010101" charset="0"/>
              </a:rPr>
              <a:t>feature importance </a:t>
            </a:r>
            <a:r>
              <a:rPr lang="en-US" sz="2000" spc="53" dirty="0">
                <a:solidFill>
                  <a:srgbClr val="000000"/>
                </a:solidFill>
                <a:latin typeface="Gotham Bold" panose="020B0600000101010101" charset="0"/>
                <a:cs typeface="Gotham Bold" panose="020B0600000101010101" charset="0"/>
              </a:rPr>
              <a:t>during the Binary Classification process to identify </a:t>
            </a:r>
            <a:r>
              <a:rPr lang="en-US" sz="2000" spc="53" dirty="0">
                <a:solidFill>
                  <a:srgbClr val="0070C0"/>
                </a:solidFill>
                <a:latin typeface="Gotham Bold" panose="020B0600000101010101" charset="0"/>
                <a:cs typeface="Gotham Bold" panose="020B0600000101010101" charset="0"/>
              </a:rPr>
              <a:t>critical factors </a:t>
            </a:r>
            <a:r>
              <a:rPr lang="en-US" sz="2000" spc="53" dirty="0">
                <a:solidFill>
                  <a:srgbClr val="000000"/>
                </a:solidFill>
                <a:latin typeface="Gotham Bold" panose="020B0600000101010101" charset="0"/>
                <a:cs typeface="Gotham Bold" panose="020B0600000101010101" charset="0"/>
              </a:rPr>
              <a:t>for customer satisfaction.</a:t>
            </a:r>
          </a:p>
          <a:p>
            <a:pPr algn="l">
              <a:lnSpc>
                <a:spcPts val="3240"/>
              </a:lnSpc>
            </a:pPr>
            <a:r>
              <a:rPr lang="en-US" altLang="ko-KR" sz="2000" dirty="0">
                <a:latin typeface="Gotham Bold" panose="020B0600000101010101" charset="0"/>
                <a:cs typeface="Gotham Bold" panose="020B0600000101010101" charset="0"/>
              </a:rPr>
              <a:t>S</a:t>
            </a:r>
            <a:r>
              <a:rPr lang="ko-KR" altLang="en-US" sz="2000" dirty="0" err="1">
                <a:latin typeface="Gotham Bold" panose="020B0600000101010101" charset="0"/>
                <a:cs typeface="Gotham Bold" panose="020B0600000101010101" charset="0"/>
              </a:rPr>
              <a:t>trategically</a:t>
            </a:r>
            <a:r>
              <a:rPr lang="ko-KR" altLang="en-US" sz="2000" dirty="0">
                <a:latin typeface="Gotham Bold" panose="020B0600000101010101" charset="0"/>
                <a:cs typeface="Gotham Bold" panose="020B0600000101010101" charset="0"/>
              </a:rPr>
              <a:t> </a:t>
            </a:r>
            <a:r>
              <a:rPr lang="ko-KR" altLang="en-US" sz="2000" dirty="0" err="1">
                <a:latin typeface="Gotham Bold" panose="020B0600000101010101" charset="0"/>
                <a:cs typeface="Gotham Bold" panose="020B0600000101010101" charset="0"/>
              </a:rPr>
              <a:t>target</a:t>
            </a:r>
            <a:r>
              <a:rPr lang="ko-KR" altLang="en-US" sz="2000" dirty="0">
                <a:latin typeface="Gotham Bold" panose="020B0600000101010101" charset="0"/>
                <a:cs typeface="Gotham Bold" panose="020B0600000101010101" charset="0"/>
              </a:rPr>
              <a:t> </a:t>
            </a:r>
            <a:r>
              <a:rPr lang="ko-KR" altLang="en-US" sz="2000" dirty="0" err="1">
                <a:latin typeface="Gotham Bold" panose="020B0600000101010101" charset="0"/>
                <a:cs typeface="Gotham Bold" panose="020B0600000101010101" charset="0"/>
              </a:rPr>
              <a:t>these</a:t>
            </a:r>
            <a:r>
              <a:rPr lang="ko-KR" altLang="en-US" sz="2000" dirty="0">
                <a:latin typeface="Gotham Bold" panose="020B0600000101010101" charset="0"/>
                <a:cs typeface="Gotham Bold" panose="020B0600000101010101" charset="0"/>
              </a:rPr>
              <a:t> </a:t>
            </a:r>
            <a:r>
              <a:rPr lang="ko-KR" altLang="en-US" sz="2000" dirty="0" err="1">
                <a:latin typeface="Gotham Bold" panose="020B0600000101010101" charset="0"/>
                <a:cs typeface="Gotham Bold" panose="020B0600000101010101" charset="0"/>
              </a:rPr>
              <a:t>areas</a:t>
            </a:r>
            <a:r>
              <a:rPr lang="ko-KR" altLang="en-US" sz="2000" dirty="0">
                <a:latin typeface="Gotham Bold" panose="020B0600000101010101" charset="0"/>
                <a:cs typeface="Gotham Bold" panose="020B0600000101010101" charset="0"/>
              </a:rPr>
              <a:t> </a:t>
            </a:r>
            <a:r>
              <a:rPr lang="ko-KR" altLang="en-US" sz="2000" dirty="0" err="1">
                <a:latin typeface="Gotham Bold" panose="020B0600000101010101" charset="0"/>
                <a:cs typeface="Gotham Bold" panose="020B0600000101010101" charset="0"/>
              </a:rPr>
              <a:t>for</a:t>
            </a:r>
            <a:r>
              <a:rPr lang="ko-KR" altLang="en-US" sz="2000" dirty="0">
                <a:latin typeface="Gotham Bold" panose="020B0600000101010101" charset="0"/>
                <a:cs typeface="Gotham Bold" panose="020B0600000101010101" charset="0"/>
              </a:rPr>
              <a:t> </a:t>
            </a:r>
            <a:r>
              <a:rPr lang="ko-KR" altLang="en-US" sz="2000" dirty="0" err="1">
                <a:latin typeface="Gotham Bold" panose="020B0600000101010101" charset="0"/>
                <a:cs typeface="Gotham Bold" panose="020B0600000101010101" charset="0"/>
              </a:rPr>
              <a:t>improvement</a:t>
            </a:r>
            <a:r>
              <a:rPr lang="ko-KR" altLang="en-US" sz="2000" dirty="0">
                <a:latin typeface="Gotham Bold" panose="020B0600000101010101" charset="0"/>
                <a:cs typeface="Gotham Bold" panose="020B0600000101010101" charset="0"/>
              </a:rPr>
              <a:t>.</a:t>
            </a:r>
            <a:endParaRPr lang="en-US" altLang="ko-KR" sz="2000" spc="53" dirty="0">
              <a:solidFill>
                <a:srgbClr val="000000"/>
              </a:solidFill>
              <a:latin typeface="Gotham Bold" panose="020B0600000101010101" charset="0"/>
              <a:cs typeface="Gotham Bold" panose="020B0600000101010101" charset="0"/>
            </a:endParaRPr>
          </a:p>
        </p:txBody>
      </p:sp>
      <p:sp>
        <p:nvSpPr>
          <p:cNvPr id="18" name="TextBox 2">
            <a:extLst>
              <a:ext uri="{FF2B5EF4-FFF2-40B4-BE49-F238E27FC236}">
                <a16:creationId xmlns:a16="http://schemas.microsoft.com/office/drawing/2014/main" id="{A19C1388-270F-AB6D-D29B-04285E4D2295}"/>
              </a:ext>
            </a:extLst>
          </p:cNvPr>
          <p:cNvSpPr txBox="1"/>
          <p:nvPr/>
        </p:nvSpPr>
        <p:spPr>
          <a:xfrm rot="2499175">
            <a:off x="14606164" y="1077808"/>
            <a:ext cx="4392070" cy="909864"/>
          </a:xfrm>
          <a:prstGeom prst="rect">
            <a:avLst/>
          </a:prstGeom>
        </p:spPr>
        <p:txBody>
          <a:bodyPr wrap="square" lIns="0" tIns="0" rIns="0" bIns="0" rtlCol="0" anchor="t">
            <a:spAutoFit/>
          </a:bodyPr>
          <a:lstStyle/>
          <a:p>
            <a:pPr algn="ctr">
              <a:lnSpc>
                <a:spcPts val="8539"/>
              </a:lnSpc>
            </a:pPr>
            <a:r>
              <a:rPr lang="en-US" sz="2900" b="1" spc="213">
                <a:solidFill>
                  <a:srgbClr val="F6F6F6"/>
                </a:solidFill>
                <a:latin typeface="Gotham Bold"/>
              </a:rPr>
              <a:t>INSIGHT &amp; ACTION</a:t>
            </a:r>
          </a:p>
        </p:txBody>
      </p:sp>
      <p:sp>
        <p:nvSpPr>
          <p:cNvPr id="19" name="직사각형 18">
            <a:extLst>
              <a:ext uri="{FF2B5EF4-FFF2-40B4-BE49-F238E27FC236}">
                <a16:creationId xmlns:a16="http://schemas.microsoft.com/office/drawing/2014/main" id="{5ACD65C9-D5E1-3A0D-C478-DC96907F815D}"/>
              </a:ext>
            </a:extLst>
          </p:cNvPr>
          <p:cNvSpPr/>
          <p:nvPr/>
        </p:nvSpPr>
        <p:spPr>
          <a:xfrm rot="2514938">
            <a:off x="16406697" y="1332215"/>
            <a:ext cx="1086054" cy="5925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1D189539-5557-90F2-6544-CA47E449A3CF}"/>
              </a:ext>
            </a:extLst>
          </p:cNvPr>
          <p:cNvSpPr txBox="1"/>
          <p:nvPr/>
        </p:nvSpPr>
        <p:spPr>
          <a:xfrm>
            <a:off x="750569" y="3349384"/>
            <a:ext cx="13586460" cy="865878"/>
          </a:xfrm>
          <a:prstGeom prst="rect">
            <a:avLst/>
          </a:prstGeom>
          <a:noFill/>
        </p:spPr>
        <p:txBody>
          <a:bodyPr wrap="square">
            <a:spAutoFit/>
          </a:bodyPr>
          <a:lstStyle/>
          <a:p>
            <a:pPr marL="194310" lvl="1" algn="l">
              <a:lnSpc>
                <a:spcPts val="3240"/>
              </a:lnSpc>
            </a:pPr>
            <a:r>
              <a:rPr lang="en-US" altLang="ko-KR" sz="1800" spc="53">
                <a:solidFill>
                  <a:srgbClr val="000000"/>
                </a:solidFill>
                <a:latin typeface="Gotham Bold" panose="020B0600000101010101" charset="0"/>
                <a:cs typeface="Gotham Bold" panose="020B0600000101010101" charset="0"/>
              </a:rPr>
              <a:t>2. The probability of being classified into class 1 is considered as the probability of satisfaction, which ranges from 0% to 100%</a:t>
            </a:r>
          </a:p>
        </p:txBody>
      </p:sp>
      <p:sp>
        <p:nvSpPr>
          <p:cNvPr id="25" name="TextBox 24">
            <a:extLst>
              <a:ext uri="{FF2B5EF4-FFF2-40B4-BE49-F238E27FC236}">
                <a16:creationId xmlns:a16="http://schemas.microsoft.com/office/drawing/2014/main" id="{9D009926-29F0-89D3-56A7-D757B3C0518D}"/>
              </a:ext>
            </a:extLst>
          </p:cNvPr>
          <p:cNvSpPr txBox="1"/>
          <p:nvPr/>
        </p:nvSpPr>
        <p:spPr>
          <a:xfrm>
            <a:off x="1587256" y="2362406"/>
            <a:ext cx="13586460" cy="865878"/>
          </a:xfrm>
          <a:prstGeom prst="rect">
            <a:avLst/>
          </a:prstGeom>
          <a:noFill/>
        </p:spPr>
        <p:txBody>
          <a:bodyPr wrap="square">
            <a:spAutoFit/>
          </a:bodyPr>
          <a:lstStyle/>
          <a:p>
            <a:pPr marL="194310" lvl="1" algn="l">
              <a:lnSpc>
                <a:spcPts val="3240"/>
              </a:lnSpc>
            </a:pPr>
            <a:r>
              <a:rPr lang="en-US" altLang="ko-KR" sz="1800" spc="53">
                <a:solidFill>
                  <a:srgbClr val="000000"/>
                </a:solidFill>
                <a:latin typeface="Gotham Bold" panose="020B0600000101010101" charset="0"/>
                <a:cs typeface="Gotham Bold" panose="020B0600000101010101" charset="0"/>
              </a:rPr>
              <a:t>0: neutral or dissatisfaction</a:t>
            </a:r>
          </a:p>
          <a:p>
            <a:pPr marL="194310" lvl="1" algn="l">
              <a:lnSpc>
                <a:spcPts val="3240"/>
              </a:lnSpc>
            </a:pPr>
            <a:r>
              <a:rPr lang="en-US" altLang="ko-KR" sz="1800" spc="53">
                <a:solidFill>
                  <a:srgbClr val="000000"/>
                </a:solidFill>
                <a:latin typeface="Gotham Bold" panose="020B0600000101010101" charset="0"/>
                <a:cs typeface="Gotham Bold" panose="020B0600000101010101" charset="0"/>
              </a:rPr>
              <a:t>1: Satisfaction</a:t>
            </a:r>
          </a:p>
        </p:txBody>
      </p:sp>
      <p:cxnSp>
        <p:nvCxnSpPr>
          <p:cNvPr id="27" name="직선 연결선 26">
            <a:extLst>
              <a:ext uri="{FF2B5EF4-FFF2-40B4-BE49-F238E27FC236}">
                <a16:creationId xmlns:a16="http://schemas.microsoft.com/office/drawing/2014/main" id="{BB694178-64CD-68A8-F1B0-AF0C98C4CF9B}"/>
              </a:ext>
            </a:extLst>
          </p:cNvPr>
          <p:cNvCxnSpPr>
            <a:cxnSpLocks/>
          </p:cNvCxnSpPr>
          <p:nvPr/>
        </p:nvCxnSpPr>
        <p:spPr>
          <a:xfrm>
            <a:off x="1762214" y="2500428"/>
            <a:ext cx="0" cy="727856"/>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
            <a:extLst>
              <a:ext uri="{FF2B5EF4-FFF2-40B4-BE49-F238E27FC236}">
                <a16:creationId xmlns:a16="http://schemas.microsoft.com/office/drawing/2014/main" id="{8424E5FE-888C-1463-008F-5B44E0B6BE38}"/>
              </a:ext>
            </a:extLst>
          </p:cNvPr>
          <p:cNvSpPr txBox="1"/>
          <p:nvPr/>
        </p:nvSpPr>
        <p:spPr>
          <a:xfrm>
            <a:off x="457200" y="219323"/>
            <a:ext cx="7085955" cy="975267"/>
          </a:xfrm>
          <a:prstGeom prst="rect">
            <a:avLst/>
          </a:prstGeom>
        </p:spPr>
        <p:txBody>
          <a:bodyPr wrap="square" lIns="0" tIns="0" rIns="0" bIns="0" rtlCol="0" anchor="t">
            <a:spAutoFit/>
          </a:bodyPr>
          <a:lstStyle/>
          <a:p>
            <a:pPr algn="l">
              <a:lnSpc>
                <a:spcPts val="8686"/>
              </a:lnSpc>
            </a:pPr>
            <a:r>
              <a:rPr lang="en-US" altLang="ko-KR" sz="4500" spc="217" dirty="0">
                <a:solidFill>
                  <a:srgbClr val="004AAD"/>
                </a:solidFill>
                <a:latin typeface="Gotham Bold"/>
              </a:rPr>
              <a:t>FORM OF INSIGHT</a:t>
            </a:r>
          </a:p>
        </p:txBody>
      </p:sp>
      <p:sp>
        <p:nvSpPr>
          <p:cNvPr id="31" name="TextBox 2">
            <a:extLst>
              <a:ext uri="{FF2B5EF4-FFF2-40B4-BE49-F238E27FC236}">
                <a16:creationId xmlns:a16="http://schemas.microsoft.com/office/drawing/2014/main" id="{BD12AB23-FC81-6D6F-0EF6-3AD2390B2313}"/>
              </a:ext>
            </a:extLst>
          </p:cNvPr>
          <p:cNvSpPr txBox="1"/>
          <p:nvPr/>
        </p:nvSpPr>
        <p:spPr>
          <a:xfrm>
            <a:off x="457844" y="4319085"/>
            <a:ext cx="7085955" cy="975267"/>
          </a:xfrm>
          <a:prstGeom prst="rect">
            <a:avLst/>
          </a:prstGeom>
        </p:spPr>
        <p:txBody>
          <a:bodyPr wrap="square" lIns="0" tIns="0" rIns="0" bIns="0" rtlCol="0" anchor="t">
            <a:spAutoFit/>
          </a:bodyPr>
          <a:lstStyle/>
          <a:p>
            <a:pPr>
              <a:lnSpc>
                <a:spcPts val="8686"/>
              </a:lnSpc>
            </a:pPr>
            <a:r>
              <a:rPr lang="en-US" altLang="ko-KR" sz="4500" spc="659" dirty="0">
                <a:solidFill>
                  <a:srgbClr val="004AAD"/>
                </a:solidFill>
                <a:latin typeface="Gotham Bold"/>
              </a:rPr>
              <a:t>BUSINESS ACTION</a:t>
            </a:r>
          </a:p>
        </p:txBody>
      </p:sp>
      <p:sp>
        <p:nvSpPr>
          <p:cNvPr id="32" name="타원 31">
            <a:extLst>
              <a:ext uri="{FF2B5EF4-FFF2-40B4-BE49-F238E27FC236}">
                <a16:creationId xmlns:a16="http://schemas.microsoft.com/office/drawing/2014/main" id="{E95651DD-6E89-22EC-A959-6462F388477A}"/>
              </a:ext>
            </a:extLst>
          </p:cNvPr>
          <p:cNvSpPr/>
          <p:nvPr/>
        </p:nvSpPr>
        <p:spPr>
          <a:xfrm>
            <a:off x="627909" y="5497072"/>
            <a:ext cx="360200" cy="360200"/>
          </a:xfrm>
          <a:prstGeom prst="ellipse">
            <a:avLst/>
          </a:prstGeom>
          <a:solidFill>
            <a:srgbClr val="004AAD"/>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a:extLst>
              <a:ext uri="{FF2B5EF4-FFF2-40B4-BE49-F238E27FC236}">
                <a16:creationId xmlns:a16="http://schemas.microsoft.com/office/drawing/2014/main" id="{F747CDF4-B8EC-2A17-323E-41EFA0AB018E}"/>
              </a:ext>
            </a:extLst>
          </p:cNvPr>
          <p:cNvSpPr/>
          <p:nvPr/>
        </p:nvSpPr>
        <p:spPr>
          <a:xfrm>
            <a:off x="630400" y="8484644"/>
            <a:ext cx="360200" cy="360200"/>
          </a:xfrm>
          <a:prstGeom prst="ellipse">
            <a:avLst/>
          </a:prstGeom>
          <a:solidFill>
            <a:srgbClr val="004AAD"/>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CC003054-6053-85CE-CA02-CE1AC816300A}"/>
              </a:ext>
            </a:extLst>
          </p:cNvPr>
          <p:cNvSpPr/>
          <p:nvPr/>
        </p:nvSpPr>
        <p:spPr>
          <a:xfrm flipV="1">
            <a:off x="1256292" y="6233602"/>
            <a:ext cx="1639308"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F2DCEC9A-4396-C734-7C49-21EA6454F234}"/>
              </a:ext>
            </a:extLst>
          </p:cNvPr>
          <p:cNvSpPr/>
          <p:nvPr/>
        </p:nvSpPr>
        <p:spPr>
          <a:xfrm flipV="1">
            <a:off x="1256292" y="6797483"/>
            <a:ext cx="1639308"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9E0D3BE6-A34A-43A9-5B24-26DA4DB3BECA}"/>
              </a:ext>
            </a:extLst>
          </p:cNvPr>
          <p:cNvSpPr/>
          <p:nvPr/>
        </p:nvSpPr>
        <p:spPr>
          <a:xfrm flipV="1">
            <a:off x="1256292" y="7300402"/>
            <a:ext cx="1639308"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0BD9940A-F7AB-BFA5-5C7E-DD4E99CCCB7E}"/>
              </a:ext>
            </a:extLst>
          </p:cNvPr>
          <p:cNvSpPr/>
          <p:nvPr/>
        </p:nvSpPr>
        <p:spPr>
          <a:xfrm flipV="1">
            <a:off x="1256292" y="7788083"/>
            <a:ext cx="1639308"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1" name="그림 40">
            <a:extLst>
              <a:ext uri="{FF2B5EF4-FFF2-40B4-BE49-F238E27FC236}">
                <a16:creationId xmlns:a16="http://schemas.microsoft.com/office/drawing/2014/main" id="{A2516E7B-AA43-F334-435C-83F3A408F2C0}"/>
              </a:ext>
            </a:extLst>
          </p:cNvPr>
          <p:cNvPicPr>
            <a:picLocks noChangeAspect="1"/>
          </p:cNvPicPr>
          <p:nvPr/>
        </p:nvPicPr>
        <p:blipFill>
          <a:blip r:embed="rId3"/>
          <a:stretch>
            <a:fillRect/>
          </a:stretch>
        </p:blipFill>
        <p:spPr>
          <a:xfrm rot="16200000">
            <a:off x="783661" y="6777319"/>
            <a:ext cx="2058546" cy="451356"/>
          </a:xfrm>
          <a:prstGeom prst="rect">
            <a:avLst/>
          </a:prstGeom>
        </p:spPr>
      </p:pic>
      <p:sp>
        <p:nvSpPr>
          <p:cNvPr id="43" name="TextBox 42">
            <a:extLst>
              <a:ext uri="{FF2B5EF4-FFF2-40B4-BE49-F238E27FC236}">
                <a16:creationId xmlns:a16="http://schemas.microsoft.com/office/drawing/2014/main" id="{4E16CBA5-DFC9-A82A-098B-BE86C794BAA0}"/>
              </a:ext>
            </a:extLst>
          </p:cNvPr>
          <p:cNvSpPr txBox="1"/>
          <p:nvPr/>
        </p:nvSpPr>
        <p:spPr>
          <a:xfrm>
            <a:off x="2971800" y="6081202"/>
            <a:ext cx="1981200" cy="369332"/>
          </a:xfrm>
          <a:prstGeom prst="rect">
            <a:avLst/>
          </a:prstGeom>
          <a:noFill/>
        </p:spPr>
        <p:txBody>
          <a:bodyPr wrap="square">
            <a:spAutoFit/>
          </a:bodyPr>
          <a:lstStyle/>
          <a:p>
            <a:r>
              <a:rPr lang="en-US" altLang="ko-KR" sz="1800" spc="53">
                <a:solidFill>
                  <a:srgbClr val="000000"/>
                </a:solidFill>
                <a:highlight>
                  <a:srgbClr val="DFD981"/>
                </a:highlight>
                <a:latin typeface="Gotham Bold" panose="020B0600000101010101" charset="0"/>
                <a:cs typeface="Gotham Bold" panose="020B0600000101010101" charset="0"/>
              </a:rPr>
              <a:t>0 </a:t>
            </a:r>
            <a:r>
              <a:rPr lang="ko-KR" altLang="en-US" sz="1800" spc="53">
                <a:solidFill>
                  <a:srgbClr val="000000"/>
                </a:solidFill>
                <a:highlight>
                  <a:srgbClr val="DFD981"/>
                </a:highlight>
                <a:latin typeface="Gotham Bold" panose="020B0600000101010101" charset="0"/>
                <a:cs typeface="Gotham Bold" panose="020B0600000101010101" charset="0"/>
              </a:rPr>
              <a:t>≤</a:t>
            </a:r>
            <a:r>
              <a:rPr lang="en-US" altLang="ko-KR" sz="1800" spc="53">
                <a:solidFill>
                  <a:srgbClr val="000000"/>
                </a:solidFill>
                <a:highlight>
                  <a:srgbClr val="DFD981"/>
                </a:highlight>
                <a:latin typeface="Gotham Bold" panose="020B0600000101010101" charset="0"/>
                <a:cs typeface="Gotham Bold" panose="020B0600000101010101" charset="0"/>
              </a:rPr>
              <a:t> p &lt; 40% </a:t>
            </a:r>
            <a:endParaRPr lang="ko-KR" altLang="en-US">
              <a:highlight>
                <a:srgbClr val="DFD981"/>
              </a:highlight>
            </a:endParaRPr>
          </a:p>
        </p:txBody>
      </p:sp>
      <p:sp>
        <p:nvSpPr>
          <p:cNvPr id="45" name="TextBox 44">
            <a:extLst>
              <a:ext uri="{FF2B5EF4-FFF2-40B4-BE49-F238E27FC236}">
                <a16:creationId xmlns:a16="http://schemas.microsoft.com/office/drawing/2014/main" id="{1F345B66-5DA3-9D0A-B2E9-A096676CD4AC}"/>
              </a:ext>
            </a:extLst>
          </p:cNvPr>
          <p:cNvSpPr txBox="1"/>
          <p:nvPr/>
        </p:nvSpPr>
        <p:spPr>
          <a:xfrm>
            <a:off x="2971800" y="6599186"/>
            <a:ext cx="2106002" cy="369332"/>
          </a:xfrm>
          <a:prstGeom prst="rect">
            <a:avLst/>
          </a:prstGeom>
          <a:noFill/>
        </p:spPr>
        <p:txBody>
          <a:bodyPr wrap="square">
            <a:spAutoFit/>
          </a:bodyPr>
          <a:lstStyle/>
          <a:p>
            <a:r>
              <a:rPr lang="en-US" altLang="ko-KR" sz="1800" spc="53">
                <a:solidFill>
                  <a:srgbClr val="000000"/>
                </a:solidFill>
                <a:highlight>
                  <a:srgbClr val="BCD19D"/>
                </a:highlight>
                <a:latin typeface="Gotham Bold" panose="020B0600000101010101" charset="0"/>
                <a:cs typeface="Gotham Bold" panose="020B0600000101010101" charset="0"/>
              </a:rPr>
              <a:t>40 </a:t>
            </a:r>
            <a:r>
              <a:rPr lang="ko-KR" altLang="en-US" sz="1800" spc="53">
                <a:solidFill>
                  <a:srgbClr val="000000"/>
                </a:solidFill>
                <a:highlight>
                  <a:srgbClr val="BCD19D"/>
                </a:highlight>
                <a:latin typeface="Gotham Bold" panose="020B0600000101010101" charset="0"/>
                <a:cs typeface="Gotham Bold" panose="020B0600000101010101" charset="0"/>
              </a:rPr>
              <a:t>≤</a:t>
            </a:r>
            <a:r>
              <a:rPr lang="en-US" altLang="ko-KR" sz="1800" spc="53">
                <a:solidFill>
                  <a:srgbClr val="000000"/>
                </a:solidFill>
                <a:highlight>
                  <a:srgbClr val="BCD19D"/>
                </a:highlight>
                <a:latin typeface="Gotham Bold" panose="020B0600000101010101" charset="0"/>
                <a:cs typeface="Gotham Bold" panose="020B0600000101010101" charset="0"/>
              </a:rPr>
              <a:t> p &lt; 70% </a:t>
            </a:r>
            <a:endParaRPr lang="ko-KR" altLang="en-US">
              <a:highlight>
                <a:srgbClr val="BCD19D"/>
              </a:highlight>
            </a:endParaRPr>
          </a:p>
        </p:txBody>
      </p:sp>
      <p:sp>
        <p:nvSpPr>
          <p:cNvPr id="47" name="TextBox 46">
            <a:extLst>
              <a:ext uri="{FF2B5EF4-FFF2-40B4-BE49-F238E27FC236}">
                <a16:creationId xmlns:a16="http://schemas.microsoft.com/office/drawing/2014/main" id="{F4330AAA-F61C-BF21-CBCC-5D9373BA96E0}"/>
              </a:ext>
            </a:extLst>
          </p:cNvPr>
          <p:cNvSpPr txBox="1"/>
          <p:nvPr/>
        </p:nvSpPr>
        <p:spPr>
          <a:xfrm>
            <a:off x="2971800" y="7150735"/>
            <a:ext cx="2286000" cy="369332"/>
          </a:xfrm>
          <a:prstGeom prst="rect">
            <a:avLst/>
          </a:prstGeom>
          <a:noFill/>
        </p:spPr>
        <p:txBody>
          <a:bodyPr wrap="square">
            <a:spAutoFit/>
          </a:bodyPr>
          <a:lstStyle/>
          <a:p>
            <a:r>
              <a:rPr lang="en-US" altLang="ko-KR" sz="1800" spc="53">
                <a:solidFill>
                  <a:srgbClr val="000000"/>
                </a:solidFill>
                <a:highlight>
                  <a:srgbClr val="9ECAB4"/>
                </a:highlight>
                <a:latin typeface="Gotham Bold" panose="020B0600000101010101" charset="0"/>
                <a:cs typeface="Gotham Bold" panose="020B0600000101010101" charset="0"/>
              </a:rPr>
              <a:t>70 </a:t>
            </a:r>
            <a:r>
              <a:rPr lang="ko-KR" altLang="en-US" sz="1800" spc="53">
                <a:solidFill>
                  <a:srgbClr val="000000"/>
                </a:solidFill>
                <a:highlight>
                  <a:srgbClr val="9ECAB4"/>
                </a:highlight>
                <a:latin typeface="Gotham Bold" panose="020B0600000101010101" charset="0"/>
                <a:cs typeface="Gotham Bold" panose="020B0600000101010101" charset="0"/>
              </a:rPr>
              <a:t>≤</a:t>
            </a:r>
            <a:r>
              <a:rPr lang="en-US" altLang="ko-KR" sz="1800" spc="53">
                <a:solidFill>
                  <a:srgbClr val="000000"/>
                </a:solidFill>
                <a:highlight>
                  <a:srgbClr val="9ECAB4"/>
                </a:highlight>
                <a:latin typeface="Gotham Bold" panose="020B0600000101010101" charset="0"/>
                <a:cs typeface="Gotham Bold" panose="020B0600000101010101" charset="0"/>
              </a:rPr>
              <a:t> p &lt; 90% </a:t>
            </a:r>
            <a:endParaRPr lang="ko-KR" altLang="en-US">
              <a:highlight>
                <a:srgbClr val="9ECAB4"/>
              </a:highlight>
            </a:endParaRPr>
          </a:p>
        </p:txBody>
      </p:sp>
      <p:sp>
        <p:nvSpPr>
          <p:cNvPr id="49" name="TextBox 48">
            <a:extLst>
              <a:ext uri="{FF2B5EF4-FFF2-40B4-BE49-F238E27FC236}">
                <a16:creationId xmlns:a16="http://schemas.microsoft.com/office/drawing/2014/main" id="{905BF4E9-B274-4B1A-2C58-FB945EF48357}"/>
              </a:ext>
            </a:extLst>
          </p:cNvPr>
          <p:cNvSpPr txBox="1"/>
          <p:nvPr/>
        </p:nvSpPr>
        <p:spPr>
          <a:xfrm>
            <a:off x="2971800" y="7616870"/>
            <a:ext cx="2139443" cy="369332"/>
          </a:xfrm>
          <a:prstGeom prst="rect">
            <a:avLst/>
          </a:prstGeom>
          <a:noFill/>
        </p:spPr>
        <p:txBody>
          <a:bodyPr wrap="square">
            <a:spAutoFit/>
          </a:bodyPr>
          <a:lstStyle/>
          <a:p>
            <a:r>
              <a:rPr lang="en-US" altLang="ko-KR" sz="1800" spc="53">
                <a:solidFill>
                  <a:srgbClr val="000000"/>
                </a:solidFill>
                <a:highlight>
                  <a:srgbClr val="81C3CB"/>
                </a:highlight>
                <a:latin typeface="Gotham Bold" panose="020B0600000101010101" charset="0"/>
                <a:cs typeface="Gotham Bold" panose="020B0600000101010101" charset="0"/>
              </a:rPr>
              <a:t>90 </a:t>
            </a:r>
            <a:r>
              <a:rPr lang="ko-KR" altLang="en-US" sz="1800" spc="53">
                <a:solidFill>
                  <a:srgbClr val="000000"/>
                </a:solidFill>
                <a:highlight>
                  <a:srgbClr val="81C3CB"/>
                </a:highlight>
                <a:latin typeface="Gotham Bold" panose="020B0600000101010101" charset="0"/>
                <a:cs typeface="Gotham Bold" panose="020B0600000101010101" charset="0"/>
              </a:rPr>
              <a:t>≤</a:t>
            </a:r>
            <a:r>
              <a:rPr lang="en-US" altLang="ko-KR" sz="1800" spc="53">
                <a:solidFill>
                  <a:srgbClr val="000000"/>
                </a:solidFill>
                <a:highlight>
                  <a:srgbClr val="81C3CB"/>
                </a:highlight>
                <a:latin typeface="Gotham Bold" panose="020B0600000101010101" charset="0"/>
                <a:cs typeface="Gotham Bold" panose="020B0600000101010101" charset="0"/>
              </a:rPr>
              <a:t> p </a:t>
            </a:r>
            <a:r>
              <a:rPr lang="ko-KR" altLang="en-US" sz="1800" spc="53">
                <a:solidFill>
                  <a:srgbClr val="000000"/>
                </a:solidFill>
                <a:highlight>
                  <a:srgbClr val="81C3CB"/>
                </a:highlight>
                <a:latin typeface="Gotham Bold" panose="020B0600000101010101" charset="0"/>
                <a:cs typeface="Gotham Bold" panose="020B0600000101010101" charset="0"/>
              </a:rPr>
              <a:t>≤ </a:t>
            </a:r>
            <a:r>
              <a:rPr lang="en-US" altLang="ko-KR" sz="1800" spc="53">
                <a:solidFill>
                  <a:srgbClr val="000000"/>
                </a:solidFill>
                <a:highlight>
                  <a:srgbClr val="81C3CB"/>
                </a:highlight>
                <a:latin typeface="Gotham Bold" panose="020B0600000101010101" charset="0"/>
                <a:cs typeface="Gotham Bold" panose="020B0600000101010101" charset="0"/>
              </a:rPr>
              <a:t> 100% </a:t>
            </a:r>
            <a:endParaRPr lang="ko-KR" altLang="en-US">
              <a:highlight>
                <a:srgbClr val="81C3CB"/>
              </a:highlight>
            </a:endParaRPr>
          </a:p>
        </p:txBody>
      </p:sp>
      <p:sp>
        <p:nvSpPr>
          <p:cNvPr id="51" name="TextBox 50">
            <a:extLst>
              <a:ext uri="{FF2B5EF4-FFF2-40B4-BE49-F238E27FC236}">
                <a16:creationId xmlns:a16="http://schemas.microsoft.com/office/drawing/2014/main" id="{79FEF71F-ADEB-7F31-73EB-4800F9BF0519}"/>
              </a:ext>
            </a:extLst>
          </p:cNvPr>
          <p:cNvSpPr txBox="1"/>
          <p:nvPr/>
        </p:nvSpPr>
        <p:spPr>
          <a:xfrm>
            <a:off x="5181600" y="5928802"/>
            <a:ext cx="12395200" cy="455509"/>
          </a:xfrm>
          <a:prstGeom prst="rect">
            <a:avLst/>
          </a:prstGeom>
          <a:noFill/>
        </p:spPr>
        <p:txBody>
          <a:bodyPr wrap="square">
            <a:spAutoFit/>
          </a:bodyPr>
          <a:lstStyle/>
          <a:p>
            <a:pPr marL="194310" lvl="1" algn="l">
              <a:lnSpc>
                <a:spcPts val="3240"/>
              </a:lnSpc>
            </a:pPr>
            <a:r>
              <a:rPr lang="en-US" altLang="ko-KR" sz="1800" spc="53">
                <a:solidFill>
                  <a:srgbClr val="DFD981"/>
                </a:solidFill>
                <a:latin typeface="Gotham Bold" panose="020B0600000101010101" charset="0"/>
                <a:cs typeface="Gotham Bold" panose="020B0600000101010101" charset="0"/>
              </a:rPr>
              <a:t>"Most customers showed dissatisfaction with this type of ticket.”</a:t>
            </a:r>
          </a:p>
        </p:txBody>
      </p:sp>
      <p:sp>
        <p:nvSpPr>
          <p:cNvPr id="53" name="TextBox 52">
            <a:extLst>
              <a:ext uri="{FF2B5EF4-FFF2-40B4-BE49-F238E27FC236}">
                <a16:creationId xmlns:a16="http://schemas.microsoft.com/office/drawing/2014/main" id="{BAB56BEC-E3B9-0FD6-BCC9-9E2C33B38680}"/>
              </a:ext>
            </a:extLst>
          </p:cNvPr>
          <p:cNvSpPr txBox="1"/>
          <p:nvPr/>
        </p:nvSpPr>
        <p:spPr>
          <a:xfrm>
            <a:off x="5181600" y="6457534"/>
            <a:ext cx="12395200" cy="455509"/>
          </a:xfrm>
          <a:prstGeom prst="rect">
            <a:avLst/>
          </a:prstGeom>
          <a:noFill/>
        </p:spPr>
        <p:txBody>
          <a:bodyPr wrap="square">
            <a:spAutoFit/>
          </a:bodyPr>
          <a:lstStyle/>
          <a:p>
            <a:pPr marL="194310" lvl="1" algn="l">
              <a:lnSpc>
                <a:spcPts val="3240"/>
              </a:lnSpc>
            </a:pPr>
            <a:r>
              <a:rPr lang="en-US" altLang="ko-KR" sz="1800" spc="53">
                <a:solidFill>
                  <a:srgbClr val="BCD19D"/>
                </a:solidFill>
                <a:latin typeface="Gotham Bold" panose="020B0600000101010101" charset="0"/>
                <a:cs typeface="Gotham Bold" panose="020B0600000101010101" charset="0"/>
              </a:rPr>
              <a:t>"Most customers showed neutral satisfaction with this type of ticket."</a:t>
            </a:r>
          </a:p>
        </p:txBody>
      </p:sp>
      <p:sp>
        <p:nvSpPr>
          <p:cNvPr id="55" name="TextBox 54">
            <a:extLst>
              <a:ext uri="{FF2B5EF4-FFF2-40B4-BE49-F238E27FC236}">
                <a16:creationId xmlns:a16="http://schemas.microsoft.com/office/drawing/2014/main" id="{1DD2A854-3073-329C-DDB7-6E1EE545B408}"/>
              </a:ext>
            </a:extLst>
          </p:cNvPr>
          <p:cNvSpPr txBox="1"/>
          <p:nvPr/>
        </p:nvSpPr>
        <p:spPr>
          <a:xfrm>
            <a:off x="5181600" y="6958979"/>
            <a:ext cx="9421090" cy="455509"/>
          </a:xfrm>
          <a:prstGeom prst="rect">
            <a:avLst/>
          </a:prstGeom>
          <a:noFill/>
        </p:spPr>
        <p:txBody>
          <a:bodyPr wrap="square">
            <a:spAutoFit/>
          </a:bodyPr>
          <a:lstStyle/>
          <a:p>
            <a:pPr marL="194310" lvl="1" algn="l">
              <a:lnSpc>
                <a:spcPts val="3240"/>
              </a:lnSpc>
            </a:pPr>
            <a:r>
              <a:rPr lang="en-US" altLang="ko-KR" sz="1800" spc="53">
                <a:solidFill>
                  <a:srgbClr val="9ECAB4"/>
                </a:solidFill>
                <a:latin typeface="Gotham Bold" panose="020B0600000101010101" charset="0"/>
                <a:cs typeface="Gotham Bold" panose="020B0600000101010101" charset="0"/>
              </a:rPr>
              <a:t>"p% of customers were satisfied with this type of ticket."</a:t>
            </a:r>
          </a:p>
        </p:txBody>
      </p:sp>
      <p:sp>
        <p:nvSpPr>
          <p:cNvPr id="60" name="TextBox 16">
            <a:extLst>
              <a:ext uri="{FF2B5EF4-FFF2-40B4-BE49-F238E27FC236}">
                <a16:creationId xmlns:a16="http://schemas.microsoft.com/office/drawing/2014/main" id="{9C75329E-86AB-BD13-4538-CF56AF89C36C}"/>
              </a:ext>
            </a:extLst>
          </p:cNvPr>
          <p:cNvSpPr txBox="1"/>
          <p:nvPr/>
        </p:nvSpPr>
        <p:spPr>
          <a:xfrm>
            <a:off x="1185750" y="9254755"/>
            <a:ext cx="16873650" cy="869469"/>
          </a:xfrm>
          <a:prstGeom prst="rect">
            <a:avLst/>
          </a:prstGeom>
        </p:spPr>
        <p:txBody>
          <a:bodyPr wrap="square" lIns="0" tIns="0" rIns="0" bIns="0" rtlCol="0" anchor="t">
            <a:spAutoFit/>
          </a:bodyPr>
          <a:lstStyle/>
          <a:p>
            <a:pPr>
              <a:lnSpc>
                <a:spcPct val="150000"/>
              </a:lnSpc>
            </a:pPr>
            <a:r>
              <a:rPr lang="ko-KR" altLang="en-US" sz="2000">
                <a:latin typeface="Gotham Bold" panose="020B0600000101010101" charset="0"/>
                <a:cs typeface="Gotham Bold" panose="020B0600000101010101" charset="0"/>
              </a:rPr>
              <a:t>Enhancing these critical elements allows us to not only elevate customer satisfaction but also refine our business plan to align more closely with consumer needs and preferences, ultimately driving business success.</a:t>
            </a:r>
          </a:p>
        </p:txBody>
      </p:sp>
      <p:sp>
        <p:nvSpPr>
          <p:cNvPr id="2" name="AutoShape 6">
            <a:extLst>
              <a:ext uri="{FF2B5EF4-FFF2-40B4-BE49-F238E27FC236}">
                <a16:creationId xmlns:a16="http://schemas.microsoft.com/office/drawing/2014/main" id="{057C2DFA-19C9-D84E-AFE5-3BAD96EFF1E4}"/>
              </a:ext>
            </a:extLst>
          </p:cNvPr>
          <p:cNvSpPr/>
          <p:nvPr/>
        </p:nvSpPr>
        <p:spPr>
          <a:xfrm>
            <a:off x="7543798" y="4991100"/>
            <a:ext cx="9829802" cy="0"/>
          </a:xfrm>
          <a:prstGeom prst="line">
            <a:avLst/>
          </a:prstGeom>
          <a:ln w="28575" cap="flat">
            <a:solidFill>
              <a:srgbClr val="004AAD"/>
            </a:solidFill>
            <a:prstDash val="solid"/>
            <a:headEnd type="none" w="sm" len="sm"/>
            <a:tailEnd type="none" w="sm" len="sm"/>
          </a:ln>
        </p:spPr>
        <p:txBody>
          <a:bodyPr/>
          <a:lstStyle/>
          <a:p>
            <a:endParaRPr lang="ko-KR"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a:extLst>
              <a:ext uri="{FF2B5EF4-FFF2-40B4-BE49-F238E27FC236}">
                <a16:creationId xmlns:a16="http://schemas.microsoft.com/office/drawing/2014/main" id="{9CE68119-3D6C-31B9-0F90-89783CB70BEB}"/>
              </a:ext>
            </a:extLst>
          </p:cNvPr>
          <p:cNvSpPr/>
          <p:nvPr/>
        </p:nvSpPr>
        <p:spPr>
          <a:xfrm>
            <a:off x="0" y="0"/>
            <a:ext cx="18288000" cy="10287000"/>
          </a:xfrm>
          <a:prstGeom prst="rect">
            <a:avLst/>
          </a:prstGeom>
          <a:solidFill>
            <a:srgbClr val="F6F6F6"/>
          </a:solidFill>
        </p:spPr>
        <p:txBody>
          <a:bodyPr/>
          <a:lstStyle/>
          <a:p>
            <a:endParaRPr lang="ko-KR" altLang="en-US"/>
          </a:p>
        </p:txBody>
      </p:sp>
      <p:sp>
        <p:nvSpPr>
          <p:cNvPr id="2" name="직사각형 1">
            <a:extLst>
              <a:ext uri="{FF2B5EF4-FFF2-40B4-BE49-F238E27FC236}">
                <a16:creationId xmlns:a16="http://schemas.microsoft.com/office/drawing/2014/main" id="{37E2FEB5-F816-CC72-1C40-349180955146}"/>
              </a:ext>
            </a:extLst>
          </p:cNvPr>
          <p:cNvSpPr/>
          <p:nvPr/>
        </p:nvSpPr>
        <p:spPr>
          <a:xfrm>
            <a:off x="4267200" y="3162300"/>
            <a:ext cx="9906000" cy="3124200"/>
          </a:xfrm>
          <a:prstGeom prst="rect">
            <a:avLst/>
          </a:prstGeom>
          <a:solidFill>
            <a:srgbClr val="004A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D7196A22-A5ED-B44D-E39A-F3F623E5AB07}"/>
              </a:ext>
            </a:extLst>
          </p:cNvPr>
          <p:cNvSpPr txBox="1"/>
          <p:nvPr/>
        </p:nvSpPr>
        <p:spPr>
          <a:xfrm>
            <a:off x="6096000" y="4172080"/>
            <a:ext cx="6496473" cy="971420"/>
          </a:xfrm>
          <a:prstGeom prst="rect">
            <a:avLst/>
          </a:prstGeom>
        </p:spPr>
        <p:txBody>
          <a:bodyPr wrap="square" lIns="0" tIns="0" rIns="0" bIns="0" rtlCol="0" anchor="t">
            <a:spAutoFit/>
          </a:bodyPr>
          <a:lstStyle/>
          <a:p>
            <a:pPr algn="ctr">
              <a:lnSpc>
                <a:spcPts val="8539"/>
              </a:lnSpc>
            </a:pPr>
            <a:r>
              <a:rPr lang="en-US" sz="5000" b="1" spc="213">
                <a:solidFill>
                  <a:srgbClr val="F6F6F6"/>
                </a:solidFill>
                <a:latin typeface="Gotham Bold"/>
              </a:rPr>
              <a:t>Data Overview</a:t>
            </a:r>
          </a:p>
        </p:txBody>
      </p:sp>
      <p:sp>
        <p:nvSpPr>
          <p:cNvPr id="4" name="직사각형 3">
            <a:extLst>
              <a:ext uri="{FF2B5EF4-FFF2-40B4-BE49-F238E27FC236}">
                <a16:creationId xmlns:a16="http://schemas.microsoft.com/office/drawing/2014/main" id="{C9FFCE3C-57F9-6767-5B02-E0D08757B8B9}"/>
              </a:ext>
            </a:extLst>
          </p:cNvPr>
          <p:cNvSpPr/>
          <p:nvPr/>
        </p:nvSpPr>
        <p:spPr>
          <a:xfrm rot="10800000">
            <a:off x="7933876" y="4152900"/>
            <a:ext cx="2886523" cy="762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13309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a:extLst>
              <a:ext uri="{FF2B5EF4-FFF2-40B4-BE49-F238E27FC236}">
                <a16:creationId xmlns:a16="http://schemas.microsoft.com/office/drawing/2014/main" id="{290A396B-1417-A53A-82EB-06F690E936E9}"/>
              </a:ext>
            </a:extLst>
          </p:cNvPr>
          <p:cNvSpPr/>
          <p:nvPr/>
        </p:nvSpPr>
        <p:spPr>
          <a:xfrm>
            <a:off x="0" y="5118"/>
            <a:ext cx="18288000" cy="10287000"/>
          </a:xfrm>
          <a:prstGeom prst="rect">
            <a:avLst/>
          </a:prstGeom>
          <a:solidFill>
            <a:srgbClr val="F6F6F6"/>
          </a:solidFill>
        </p:spPr>
        <p:txBody>
          <a:bodyPr/>
          <a:lstStyle/>
          <a:p>
            <a:endParaRPr lang="ko-KR" altLang="en-US"/>
          </a:p>
        </p:txBody>
      </p:sp>
      <p:sp>
        <p:nvSpPr>
          <p:cNvPr id="2" name="TextBox 2">
            <a:extLst>
              <a:ext uri="{FF2B5EF4-FFF2-40B4-BE49-F238E27FC236}">
                <a16:creationId xmlns:a16="http://schemas.microsoft.com/office/drawing/2014/main" id="{18C79A04-AB36-623C-A76C-DF6D521AE00A}"/>
              </a:ext>
            </a:extLst>
          </p:cNvPr>
          <p:cNvSpPr txBox="1"/>
          <p:nvPr/>
        </p:nvSpPr>
        <p:spPr>
          <a:xfrm>
            <a:off x="1213676" y="1104900"/>
            <a:ext cx="8753987" cy="744435"/>
          </a:xfrm>
          <a:prstGeom prst="rect">
            <a:avLst/>
          </a:prstGeom>
        </p:spPr>
        <p:txBody>
          <a:bodyPr wrap="square" lIns="0" tIns="0" rIns="0" bIns="0" rtlCol="0" anchor="t">
            <a:spAutoFit/>
          </a:bodyPr>
          <a:lstStyle/>
          <a:p>
            <a:pPr algn="just">
              <a:lnSpc>
                <a:spcPts val="6299"/>
              </a:lnSpc>
            </a:pPr>
            <a:r>
              <a:rPr lang="en-US" sz="4500" spc="157">
                <a:solidFill>
                  <a:srgbClr val="004AAD"/>
                </a:solidFill>
                <a:latin typeface="Gotham Bold"/>
              </a:rPr>
              <a:t>INPUT VARIABLE</a:t>
            </a:r>
          </a:p>
        </p:txBody>
      </p:sp>
      <p:sp>
        <p:nvSpPr>
          <p:cNvPr id="3" name="TextBox 2">
            <a:extLst>
              <a:ext uri="{FF2B5EF4-FFF2-40B4-BE49-F238E27FC236}">
                <a16:creationId xmlns:a16="http://schemas.microsoft.com/office/drawing/2014/main" id="{51F7492A-4941-76FB-E5C0-4B9EE9C010D7}"/>
              </a:ext>
            </a:extLst>
          </p:cNvPr>
          <p:cNvSpPr txBox="1"/>
          <p:nvPr/>
        </p:nvSpPr>
        <p:spPr>
          <a:xfrm>
            <a:off x="10243037" y="2179880"/>
            <a:ext cx="3657600" cy="400110"/>
          </a:xfrm>
          <a:prstGeom prst="rect">
            <a:avLst/>
          </a:prstGeom>
          <a:noFill/>
        </p:spPr>
        <p:txBody>
          <a:bodyPr wrap="square">
            <a:spAutoFit/>
          </a:bodyPr>
          <a:lstStyle/>
          <a:p>
            <a:r>
              <a:rPr lang="en-US" altLang="ko-KR" sz="2000">
                <a:latin typeface="Gotham Bold" panose="020B0600000101010101" charset="0"/>
                <a:cs typeface="Gotham Bold" panose="020B0600000101010101" charset="0"/>
              </a:rPr>
              <a:t>(10394 rows, 22 columns)</a:t>
            </a:r>
            <a:endParaRPr lang="ko-KR" altLang="en-US" sz="2000">
              <a:latin typeface="Gotham Bold" panose="020B0600000101010101" charset="0"/>
              <a:cs typeface="Gotham Bold" panose="020B0600000101010101" charset="0"/>
            </a:endParaRPr>
          </a:p>
        </p:txBody>
      </p:sp>
      <p:sp>
        <p:nvSpPr>
          <p:cNvPr id="4" name="TextBox 4">
            <a:extLst>
              <a:ext uri="{FF2B5EF4-FFF2-40B4-BE49-F238E27FC236}">
                <a16:creationId xmlns:a16="http://schemas.microsoft.com/office/drawing/2014/main" id="{BB449E93-7EE1-53CA-FF1C-91EECCA4962F}"/>
              </a:ext>
            </a:extLst>
          </p:cNvPr>
          <p:cNvSpPr txBox="1"/>
          <p:nvPr/>
        </p:nvSpPr>
        <p:spPr>
          <a:xfrm>
            <a:off x="1316360" y="6429346"/>
            <a:ext cx="6299522" cy="771525"/>
          </a:xfrm>
          <a:prstGeom prst="rect">
            <a:avLst/>
          </a:prstGeom>
        </p:spPr>
        <p:txBody>
          <a:bodyPr lIns="0" tIns="0" rIns="0" bIns="0" rtlCol="0" anchor="t">
            <a:spAutoFit/>
          </a:bodyPr>
          <a:lstStyle/>
          <a:p>
            <a:pPr algn="just">
              <a:lnSpc>
                <a:spcPts val="6299"/>
              </a:lnSpc>
            </a:pPr>
            <a:r>
              <a:rPr lang="en-US" sz="4500" spc="157">
                <a:solidFill>
                  <a:srgbClr val="004AAD"/>
                </a:solidFill>
                <a:latin typeface="Gotham Bold"/>
              </a:rPr>
              <a:t>OUTPUT VARIABLE</a:t>
            </a:r>
          </a:p>
        </p:txBody>
      </p:sp>
      <p:pic>
        <p:nvPicPr>
          <p:cNvPr id="6" name="그림 5">
            <a:extLst>
              <a:ext uri="{FF2B5EF4-FFF2-40B4-BE49-F238E27FC236}">
                <a16:creationId xmlns:a16="http://schemas.microsoft.com/office/drawing/2014/main" id="{23A08149-92F9-F048-ABD7-4367AEB14F08}"/>
              </a:ext>
            </a:extLst>
          </p:cNvPr>
          <p:cNvPicPr>
            <a:picLocks noChangeAspect="1"/>
          </p:cNvPicPr>
          <p:nvPr/>
        </p:nvPicPr>
        <p:blipFill rotWithShape="1">
          <a:blip r:embed="rId2"/>
          <a:srcRect t="50600"/>
          <a:stretch/>
        </p:blipFill>
        <p:spPr>
          <a:xfrm>
            <a:off x="2016696" y="2179880"/>
            <a:ext cx="4239419" cy="3254430"/>
          </a:xfrm>
          <a:prstGeom prst="rect">
            <a:avLst/>
          </a:prstGeom>
        </p:spPr>
      </p:pic>
      <p:pic>
        <p:nvPicPr>
          <p:cNvPr id="7" name="그림 6">
            <a:extLst>
              <a:ext uri="{FF2B5EF4-FFF2-40B4-BE49-F238E27FC236}">
                <a16:creationId xmlns:a16="http://schemas.microsoft.com/office/drawing/2014/main" id="{EC8450DD-068A-EF17-E79B-4649DC569742}"/>
              </a:ext>
            </a:extLst>
          </p:cNvPr>
          <p:cNvPicPr>
            <a:picLocks noChangeAspect="1"/>
          </p:cNvPicPr>
          <p:nvPr/>
        </p:nvPicPr>
        <p:blipFill rotWithShape="1">
          <a:blip r:embed="rId2"/>
          <a:srcRect b="49400"/>
          <a:stretch/>
        </p:blipFill>
        <p:spPr>
          <a:xfrm>
            <a:off x="5888355" y="2019300"/>
            <a:ext cx="4246245" cy="3338810"/>
          </a:xfrm>
          <a:prstGeom prst="rect">
            <a:avLst/>
          </a:prstGeom>
        </p:spPr>
      </p:pic>
      <p:sp>
        <p:nvSpPr>
          <p:cNvPr id="8" name="TextBox 7">
            <a:extLst>
              <a:ext uri="{FF2B5EF4-FFF2-40B4-BE49-F238E27FC236}">
                <a16:creationId xmlns:a16="http://schemas.microsoft.com/office/drawing/2014/main" id="{D1847AB2-0401-A5CC-0378-CD147F611721}"/>
              </a:ext>
            </a:extLst>
          </p:cNvPr>
          <p:cNvSpPr txBox="1"/>
          <p:nvPr/>
        </p:nvSpPr>
        <p:spPr>
          <a:xfrm>
            <a:off x="1634614" y="7485535"/>
            <a:ext cx="9490586" cy="454483"/>
          </a:xfrm>
          <a:prstGeom prst="rect">
            <a:avLst/>
          </a:prstGeom>
          <a:noFill/>
        </p:spPr>
        <p:txBody>
          <a:bodyPr wrap="square">
            <a:spAutoFit/>
          </a:bodyPr>
          <a:lstStyle/>
          <a:p>
            <a:pPr algn="l">
              <a:lnSpc>
                <a:spcPts val="3240"/>
              </a:lnSpc>
            </a:pPr>
            <a:r>
              <a:rPr lang="en-US" altLang="ko-KR" sz="1800" spc="53">
                <a:solidFill>
                  <a:srgbClr val="000000"/>
                </a:solidFill>
                <a:latin typeface="Gotham Bold" panose="020B0600000101010101" charset="0"/>
                <a:cs typeface="Gotham Bold" panose="020B0600000101010101" charset="0"/>
              </a:rPr>
              <a:t>Customer's </a:t>
            </a:r>
            <a:r>
              <a:rPr lang="en-US" altLang="ko-KR" sz="1800" spc="53">
                <a:solidFill>
                  <a:srgbClr val="0070C0"/>
                </a:solidFill>
                <a:latin typeface="Gotham Bold" panose="020B0600000101010101" charset="0"/>
                <a:cs typeface="Gotham Bold" panose="020B0600000101010101" charset="0"/>
              </a:rPr>
              <a:t>expected </a:t>
            </a:r>
            <a:r>
              <a:rPr lang="en-US" altLang="ko-KR" spc="53">
                <a:solidFill>
                  <a:srgbClr val="0070C0"/>
                </a:solidFill>
                <a:latin typeface="Gotham Bold" panose="020B0600000101010101" charset="0"/>
                <a:cs typeface="Gotham Bold" panose="020B0600000101010101" charset="0"/>
              </a:rPr>
              <a:t>rate</a:t>
            </a:r>
            <a:r>
              <a:rPr lang="ko-KR" altLang="en-US" spc="53">
                <a:solidFill>
                  <a:srgbClr val="0070C0"/>
                </a:solidFill>
                <a:latin typeface="Gotham Bold" panose="020B0600000101010101" charset="0"/>
                <a:cs typeface="Gotham Bold" panose="020B0600000101010101" charset="0"/>
              </a:rPr>
              <a:t> </a:t>
            </a:r>
            <a:r>
              <a:rPr lang="en-US" altLang="ko-KR" spc="53">
                <a:solidFill>
                  <a:srgbClr val="0070C0"/>
                </a:solidFill>
                <a:latin typeface="Gotham Bold" panose="020B0600000101010101" charset="0"/>
                <a:cs typeface="Gotham Bold" panose="020B0600000101010101" charset="0"/>
              </a:rPr>
              <a:t>of</a:t>
            </a:r>
            <a:r>
              <a:rPr lang="en-US" altLang="ko-KR" sz="1800" spc="53">
                <a:solidFill>
                  <a:srgbClr val="0070C0"/>
                </a:solidFill>
                <a:latin typeface="Gotham Bold" panose="020B0600000101010101" charset="0"/>
                <a:cs typeface="Gotham Bold" panose="020B0600000101010101" charset="0"/>
              </a:rPr>
              <a:t> satisfaction </a:t>
            </a:r>
            <a:r>
              <a:rPr lang="en-US" altLang="ko-KR" sz="1800" spc="53">
                <a:solidFill>
                  <a:srgbClr val="000000"/>
                </a:solidFill>
                <a:latin typeface="Gotham Bold" panose="020B0600000101010101" charset="0"/>
                <a:cs typeface="Gotham Bold" panose="020B0600000101010101" charset="0"/>
              </a:rPr>
              <a:t>with this flight in calculated value.</a:t>
            </a:r>
          </a:p>
        </p:txBody>
      </p:sp>
      <p:sp>
        <p:nvSpPr>
          <p:cNvPr id="9" name="직각 삼각형 8">
            <a:extLst>
              <a:ext uri="{FF2B5EF4-FFF2-40B4-BE49-F238E27FC236}">
                <a16:creationId xmlns:a16="http://schemas.microsoft.com/office/drawing/2014/main" id="{0C460BCF-4F50-804D-532C-0EA42E13A998}"/>
              </a:ext>
            </a:extLst>
          </p:cNvPr>
          <p:cNvSpPr/>
          <p:nvPr/>
        </p:nvSpPr>
        <p:spPr>
          <a:xfrm rot="10800000">
            <a:off x="13939837" y="-31421"/>
            <a:ext cx="4348163" cy="4348163"/>
          </a:xfrm>
          <a:prstGeom prst="rtTriangle">
            <a:avLst/>
          </a:prstGeom>
          <a:solidFill>
            <a:srgbClr val="004A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2">
            <a:extLst>
              <a:ext uri="{FF2B5EF4-FFF2-40B4-BE49-F238E27FC236}">
                <a16:creationId xmlns:a16="http://schemas.microsoft.com/office/drawing/2014/main" id="{A0913949-16EC-987B-1F20-0013C47768D4}"/>
              </a:ext>
            </a:extLst>
          </p:cNvPr>
          <p:cNvSpPr txBox="1"/>
          <p:nvPr/>
        </p:nvSpPr>
        <p:spPr>
          <a:xfrm rot="2499175">
            <a:off x="14606164" y="1121855"/>
            <a:ext cx="4392070" cy="909864"/>
          </a:xfrm>
          <a:prstGeom prst="rect">
            <a:avLst/>
          </a:prstGeom>
        </p:spPr>
        <p:txBody>
          <a:bodyPr wrap="square" lIns="0" tIns="0" rIns="0" bIns="0" rtlCol="0" anchor="t">
            <a:spAutoFit/>
          </a:bodyPr>
          <a:lstStyle/>
          <a:p>
            <a:pPr algn="ctr">
              <a:lnSpc>
                <a:spcPts val="8539"/>
              </a:lnSpc>
            </a:pPr>
            <a:r>
              <a:rPr lang="en-US" sz="2900" b="1" spc="213">
                <a:solidFill>
                  <a:srgbClr val="F6F6F6"/>
                </a:solidFill>
                <a:latin typeface="Gotham Bold"/>
              </a:rPr>
              <a:t>Data Overview</a:t>
            </a:r>
          </a:p>
        </p:txBody>
      </p:sp>
      <p:sp>
        <p:nvSpPr>
          <p:cNvPr id="11" name="직사각형 10">
            <a:extLst>
              <a:ext uri="{FF2B5EF4-FFF2-40B4-BE49-F238E27FC236}">
                <a16:creationId xmlns:a16="http://schemas.microsoft.com/office/drawing/2014/main" id="{4D0CFE4E-549E-0CA4-EB5D-30C7FE8B88AD}"/>
              </a:ext>
            </a:extLst>
          </p:cNvPr>
          <p:cNvSpPr/>
          <p:nvPr/>
        </p:nvSpPr>
        <p:spPr>
          <a:xfrm rot="2514938">
            <a:off x="16406697" y="1376262"/>
            <a:ext cx="1086054" cy="5925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04421A8-6E53-2E7F-5FA3-4BFE80C016B6}"/>
              </a:ext>
            </a:extLst>
          </p:cNvPr>
          <p:cNvSpPr txBox="1"/>
          <p:nvPr/>
        </p:nvSpPr>
        <p:spPr>
          <a:xfrm>
            <a:off x="1676400" y="8088417"/>
            <a:ext cx="2945037" cy="369332"/>
          </a:xfrm>
          <a:prstGeom prst="rect">
            <a:avLst/>
          </a:prstGeom>
          <a:noFill/>
        </p:spPr>
        <p:txBody>
          <a:bodyPr wrap="none" rtlCol="0">
            <a:spAutoFit/>
          </a:bodyPr>
          <a:lstStyle/>
          <a:p>
            <a:r>
              <a:rPr lang="en-US" altLang="ko-KR">
                <a:latin typeface="Gotham Bold" panose="020B0600000101010101" charset="0"/>
                <a:cs typeface="Gotham Bold" panose="020B0600000101010101" charset="0"/>
              </a:rPr>
              <a:t>Using ‘Satisfaction’ row</a:t>
            </a:r>
            <a:endParaRPr lang="ko-KR" altLang="en-US">
              <a:latin typeface="Gotham Bold" panose="020B0600000101010101" charset="0"/>
              <a:cs typeface="Gotham Bold" panose="020B0600000101010101" charset="0"/>
            </a:endParaRPr>
          </a:p>
        </p:txBody>
      </p:sp>
      <p:sp>
        <p:nvSpPr>
          <p:cNvPr id="13" name="TextBox 12">
            <a:extLst>
              <a:ext uri="{FF2B5EF4-FFF2-40B4-BE49-F238E27FC236}">
                <a16:creationId xmlns:a16="http://schemas.microsoft.com/office/drawing/2014/main" id="{6024399E-79C5-C6DD-8585-ACAF84CB82E4}"/>
              </a:ext>
            </a:extLst>
          </p:cNvPr>
          <p:cNvSpPr txBox="1"/>
          <p:nvPr/>
        </p:nvSpPr>
        <p:spPr>
          <a:xfrm>
            <a:off x="1740217" y="8671442"/>
            <a:ext cx="6271260" cy="865878"/>
          </a:xfrm>
          <a:prstGeom prst="rect">
            <a:avLst/>
          </a:prstGeom>
          <a:noFill/>
        </p:spPr>
        <p:txBody>
          <a:bodyPr wrap="square">
            <a:spAutoFit/>
          </a:bodyPr>
          <a:lstStyle/>
          <a:p>
            <a:pPr marL="194310" lvl="1" algn="l">
              <a:lnSpc>
                <a:spcPts val="3240"/>
              </a:lnSpc>
            </a:pPr>
            <a:r>
              <a:rPr lang="en-US" altLang="ko-KR" sz="1800" spc="53">
                <a:solidFill>
                  <a:srgbClr val="000000"/>
                </a:solidFill>
                <a:latin typeface="Gotham Bold" panose="020B0600000101010101" charset="0"/>
                <a:cs typeface="Gotham Bold" panose="020B0600000101010101" charset="0"/>
              </a:rPr>
              <a:t>0: neutral or dissatisfaction</a:t>
            </a:r>
          </a:p>
          <a:p>
            <a:pPr marL="194310" lvl="1" algn="l">
              <a:lnSpc>
                <a:spcPts val="3240"/>
              </a:lnSpc>
            </a:pPr>
            <a:r>
              <a:rPr lang="en-US" altLang="ko-KR" sz="1800" spc="53">
                <a:solidFill>
                  <a:srgbClr val="000000"/>
                </a:solidFill>
                <a:latin typeface="Gotham Bold" panose="020B0600000101010101" charset="0"/>
                <a:cs typeface="Gotham Bold" panose="020B0600000101010101" charset="0"/>
              </a:rPr>
              <a:t>1: Satisfaction</a:t>
            </a:r>
          </a:p>
        </p:txBody>
      </p:sp>
    </p:spTree>
    <p:extLst>
      <p:ext uri="{BB962C8B-B14F-4D97-AF65-F5344CB8AC3E}">
        <p14:creationId xmlns:p14="http://schemas.microsoft.com/office/powerpoint/2010/main" val="1168870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51B95B1D-631E-1086-BE60-981303BB6B3E}"/>
              </a:ext>
            </a:extLst>
          </p:cNvPr>
          <p:cNvSpPr/>
          <p:nvPr/>
        </p:nvSpPr>
        <p:spPr>
          <a:xfrm>
            <a:off x="-12290" y="0"/>
            <a:ext cx="18288000" cy="10287000"/>
          </a:xfrm>
          <a:prstGeom prst="rect">
            <a:avLst/>
          </a:prstGeom>
          <a:solidFill>
            <a:srgbClr val="F6F6F6"/>
          </a:solidFill>
        </p:spPr>
        <p:txBody>
          <a:bodyPr/>
          <a:lstStyle/>
          <a:p>
            <a:endParaRPr lang="ko-KR" altLang="en-US"/>
          </a:p>
        </p:txBody>
      </p:sp>
      <p:pic>
        <p:nvPicPr>
          <p:cNvPr id="3" name="그림 2">
            <a:extLst>
              <a:ext uri="{FF2B5EF4-FFF2-40B4-BE49-F238E27FC236}">
                <a16:creationId xmlns:a16="http://schemas.microsoft.com/office/drawing/2014/main" id="{B8102AAC-00A3-F6E5-465D-CD8B7E2ACF31}"/>
              </a:ext>
            </a:extLst>
          </p:cNvPr>
          <p:cNvPicPr>
            <a:picLocks noChangeAspect="1"/>
          </p:cNvPicPr>
          <p:nvPr/>
        </p:nvPicPr>
        <p:blipFill rotWithShape="1">
          <a:blip r:embed="rId2"/>
          <a:srcRect r="18774"/>
          <a:stretch/>
        </p:blipFill>
        <p:spPr>
          <a:xfrm>
            <a:off x="533400" y="1409700"/>
            <a:ext cx="9284110" cy="7932964"/>
          </a:xfrm>
          <a:prstGeom prst="rect">
            <a:avLst/>
          </a:prstGeom>
        </p:spPr>
      </p:pic>
      <p:pic>
        <p:nvPicPr>
          <p:cNvPr id="5" name="그림 4">
            <a:extLst>
              <a:ext uri="{FF2B5EF4-FFF2-40B4-BE49-F238E27FC236}">
                <a16:creationId xmlns:a16="http://schemas.microsoft.com/office/drawing/2014/main" id="{11F8CFD5-B084-4997-0BB8-4338A1A3D207}"/>
              </a:ext>
            </a:extLst>
          </p:cNvPr>
          <p:cNvPicPr>
            <a:picLocks noChangeAspect="1"/>
          </p:cNvPicPr>
          <p:nvPr/>
        </p:nvPicPr>
        <p:blipFill rotWithShape="1">
          <a:blip r:embed="rId3"/>
          <a:srcRect r="34356"/>
          <a:stretch/>
        </p:blipFill>
        <p:spPr>
          <a:xfrm>
            <a:off x="9829800" y="1409700"/>
            <a:ext cx="8328820" cy="4953000"/>
          </a:xfrm>
          <a:prstGeom prst="rect">
            <a:avLst/>
          </a:prstGeom>
        </p:spPr>
      </p:pic>
      <p:sp>
        <p:nvSpPr>
          <p:cNvPr id="2" name="직각 삼각형 1">
            <a:extLst>
              <a:ext uri="{FF2B5EF4-FFF2-40B4-BE49-F238E27FC236}">
                <a16:creationId xmlns:a16="http://schemas.microsoft.com/office/drawing/2014/main" id="{F27DA878-73BE-B8BF-FB4F-6E23DBD4DEDB}"/>
              </a:ext>
            </a:extLst>
          </p:cNvPr>
          <p:cNvSpPr/>
          <p:nvPr/>
        </p:nvSpPr>
        <p:spPr>
          <a:xfrm rot="10800000">
            <a:off x="13939837" y="-31421"/>
            <a:ext cx="4348163" cy="4348163"/>
          </a:xfrm>
          <a:prstGeom prst="rtTriangle">
            <a:avLst/>
          </a:prstGeom>
          <a:solidFill>
            <a:srgbClr val="004A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2">
            <a:extLst>
              <a:ext uri="{FF2B5EF4-FFF2-40B4-BE49-F238E27FC236}">
                <a16:creationId xmlns:a16="http://schemas.microsoft.com/office/drawing/2014/main" id="{D0D8AB6A-7159-F29D-E150-D9634087DB43}"/>
              </a:ext>
            </a:extLst>
          </p:cNvPr>
          <p:cNvSpPr txBox="1"/>
          <p:nvPr/>
        </p:nvSpPr>
        <p:spPr>
          <a:xfrm rot="2499175">
            <a:off x="14606164" y="1121855"/>
            <a:ext cx="4392070" cy="909864"/>
          </a:xfrm>
          <a:prstGeom prst="rect">
            <a:avLst/>
          </a:prstGeom>
        </p:spPr>
        <p:txBody>
          <a:bodyPr wrap="square" lIns="0" tIns="0" rIns="0" bIns="0" rtlCol="0" anchor="t">
            <a:spAutoFit/>
          </a:bodyPr>
          <a:lstStyle/>
          <a:p>
            <a:pPr algn="ctr">
              <a:lnSpc>
                <a:spcPts val="8539"/>
              </a:lnSpc>
            </a:pPr>
            <a:r>
              <a:rPr lang="en-US" sz="2900" b="1" spc="213">
                <a:solidFill>
                  <a:srgbClr val="F6F6F6"/>
                </a:solidFill>
                <a:latin typeface="Gotham Bold"/>
              </a:rPr>
              <a:t>Data Overview</a:t>
            </a:r>
          </a:p>
        </p:txBody>
      </p:sp>
      <p:sp>
        <p:nvSpPr>
          <p:cNvPr id="6" name="직사각형 5">
            <a:extLst>
              <a:ext uri="{FF2B5EF4-FFF2-40B4-BE49-F238E27FC236}">
                <a16:creationId xmlns:a16="http://schemas.microsoft.com/office/drawing/2014/main" id="{E18A7B97-5C77-E88F-31F5-A9DDBE214B51}"/>
              </a:ext>
            </a:extLst>
          </p:cNvPr>
          <p:cNvSpPr/>
          <p:nvPr/>
        </p:nvSpPr>
        <p:spPr>
          <a:xfrm rot="2514938">
            <a:off x="16406697" y="1376262"/>
            <a:ext cx="1086054" cy="5925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2">
            <a:extLst>
              <a:ext uri="{FF2B5EF4-FFF2-40B4-BE49-F238E27FC236}">
                <a16:creationId xmlns:a16="http://schemas.microsoft.com/office/drawing/2014/main" id="{BB28381C-54EF-E9CF-DCFA-F65F03EE57EE}"/>
              </a:ext>
            </a:extLst>
          </p:cNvPr>
          <p:cNvSpPr txBox="1"/>
          <p:nvPr/>
        </p:nvSpPr>
        <p:spPr>
          <a:xfrm>
            <a:off x="533400" y="465364"/>
            <a:ext cx="8753987" cy="744435"/>
          </a:xfrm>
          <a:prstGeom prst="rect">
            <a:avLst/>
          </a:prstGeom>
        </p:spPr>
        <p:txBody>
          <a:bodyPr wrap="square" lIns="0" tIns="0" rIns="0" bIns="0" rtlCol="0" anchor="t">
            <a:spAutoFit/>
          </a:bodyPr>
          <a:lstStyle/>
          <a:p>
            <a:pPr algn="just">
              <a:lnSpc>
                <a:spcPts val="6299"/>
              </a:lnSpc>
            </a:pPr>
            <a:r>
              <a:rPr lang="en-US" sz="4500" spc="157">
                <a:solidFill>
                  <a:srgbClr val="004AAD"/>
                </a:solidFill>
                <a:latin typeface="Gotham Bold"/>
              </a:rPr>
              <a:t>EXPLAING  VARIABLES</a:t>
            </a:r>
          </a:p>
        </p:txBody>
      </p:sp>
    </p:spTree>
    <p:extLst>
      <p:ext uri="{BB962C8B-B14F-4D97-AF65-F5344CB8AC3E}">
        <p14:creationId xmlns:p14="http://schemas.microsoft.com/office/powerpoint/2010/main" val="3212043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0202E138-70AE-DE7E-0E38-E027FBC55927}"/>
              </a:ext>
            </a:extLst>
          </p:cNvPr>
          <p:cNvSpPr/>
          <p:nvPr/>
        </p:nvSpPr>
        <p:spPr>
          <a:xfrm>
            <a:off x="0" y="0"/>
            <a:ext cx="18431387" cy="10287000"/>
          </a:xfrm>
          <a:prstGeom prst="rect">
            <a:avLst/>
          </a:prstGeom>
          <a:solidFill>
            <a:srgbClr val="F6F6F6"/>
          </a:solidFill>
        </p:spPr>
        <p:txBody>
          <a:bodyPr/>
          <a:lstStyle/>
          <a:p>
            <a:endParaRPr lang="ko-KR" altLang="en-US"/>
          </a:p>
        </p:txBody>
      </p:sp>
      <p:pic>
        <p:nvPicPr>
          <p:cNvPr id="7" name="그림 6">
            <a:extLst>
              <a:ext uri="{FF2B5EF4-FFF2-40B4-BE49-F238E27FC236}">
                <a16:creationId xmlns:a16="http://schemas.microsoft.com/office/drawing/2014/main" id="{5C26F520-E028-4EEF-3E77-045F6B5E11AF}"/>
              </a:ext>
            </a:extLst>
          </p:cNvPr>
          <p:cNvPicPr>
            <a:picLocks noChangeAspect="1"/>
          </p:cNvPicPr>
          <p:nvPr/>
        </p:nvPicPr>
        <p:blipFill>
          <a:blip r:embed="rId2"/>
          <a:stretch>
            <a:fillRect/>
          </a:stretch>
        </p:blipFill>
        <p:spPr>
          <a:xfrm>
            <a:off x="723868" y="1177017"/>
            <a:ext cx="8255030" cy="7932964"/>
          </a:xfrm>
          <a:prstGeom prst="rect">
            <a:avLst/>
          </a:prstGeom>
        </p:spPr>
      </p:pic>
      <p:sp>
        <p:nvSpPr>
          <p:cNvPr id="2" name="TextBox 1">
            <a:extLst>
              <a:ext uri="{FF2B5EF4-FFF2-40B4-BE49-F238E27FC236}">
                <a16:creationId xmlns:a16="http://schemas.microsoft.com/office/drawing/2014/main" id="{A5973E64-C01C-9FAC-3C23-652A7D2D03CD}"/>
              </a:ext>
            </a:extLst>
          </p:cNvPr>
          <p:cNvSpPr txBox="1"/>
          <p:nvPr/>
        </p:nvSpPr>
        <p:spPr>
          <a:xfrm>
            <a:off x="9321830" y="4635668"/>
            <a:ext cx="9321830" cy="1015663"/>
          </a:xfrm>
          <a:prstGeom prst="rect">
            <a:avLst/>
          </a:prstGeom>
          <a:noFill/>
        </p:spPr>
        <p:txBody>
          <a:bodyPr wrap="square" rtlCol="0">
            <a:spAutoFit/>
          </a:bodyPr>
          <a:lstStyle/>
          <a:p>
            <a:r>
              <a:rPr lang="en-US" altLang="ko-KR" sz="3000">
                <a:highlight>
                  <a:srgbClr val="FFFF00"/>
                </a:highlight>
                <a:latin typeface="Gotham Bold" panose="020B0600000101010101" charset="0"/>
                <a:cs typeface="Gotham Bold" panose="020B0600000101010101" charset="0"/>
              </a:rPr>
              <a:t>Categorical type</a:t>
            </a:r>
            <a:r>
              <a:rPr lang="ko-KR" altLang="en-US" sz="3000">
                <a:highlight>
                  <a:srgbClr val="FFFF00"/>
                </a:highlight>
                <a:latin typeface="Gotham Bold" panose="020B0600000101010101" charset="0"/>
                <a:cs typeface="Gotham Bold" panose="020B0600000101010101" charset="0"/>
              </a:rPr>
              <a:t> </a:t>
            </a:r>
            <a:r>
              <a:rPr lang="en-US" altLang="ko-KR" sz="3000">
                <a:latin typeface="Gotham Bold" panose="020B0600000101010101" charset="0"/>
                <a:cs typeface="Gotham Bold" panose="020B0600000101010101" charset="0"/>
              </a:rPr>
              <a:t>: Gender,  Customer Type, 					Type of Travel, Class</a:t>
            </a:r>
            <a:endParaRPr lang="en-US" altLang="ko-KR" sz="3000" b="0">
              <a:solidFill>
                <a:srgbClr val="000000"/>
              </a:solidFill>
              <a:effectLst/>
              <a:highlight>
                <a:srgbClr val="F7F7F7"/>
              </a:highlight>
              <a:latin typeface="Gotham Bold" panose="020B0600000101010101" charset="0"/>
              <a:cs typeface="Gotham Bold" panose="020B0600000101010101" charset="0"/>
            </a:endParaRPr>
          </a:p>
        </p:txBody>
      </p:sp>
      <p:sp>
        <p:nvSpPr>
          <p:cNvPr id="3" name="직각 삼각형 2">
            <a:extLst>
              <a:ext uri="{FF2B5EF4-FFF2-40B4-BE49-F238E27FC236}">
                <a16:creationId xmlns:a16="http://schemas.microsoft.com/office/drawing/2014/main" id="{BF7DD78A-7DB7-18A3-8732-7B1DAD03F350}"/>
              </a:ext>
            </a:extLst>
          </p:cNvPr>
          <p:cNvSpPr/>
          <p:nvPr/>
        </p:nvSpPr>
        <p:spPr>
          <a:xfrm rot="10800000">
            <a:off x="13939837" y="-31421"/>
            <a:ext cx="4348163" cy="4348163"/>
          </a:xfrm>
          <a:prstGeom prst="rtTriangle">
            <a:avLst/>
          </a:prstGeom>
          <a:solidFill>
            <a:srgbClr val="004A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2">
            <a:extLst>
              <a:ext uri="{FF2B5EF4-FFF2-40B4-BE49-F238E27FC236}">
                <a16:creationId xmlns:a16="http://schemas.microsoft.com/office/drawing/2014/main" id="{32F1E3B8-8BB6-5205-439D-33CFD57B8530}"/>
              </a:ext>
            </a:extLst>
          </p:cNvPr>
          <p:cNvSpPr txBox="1"/>
          <p:nvPr/>
        </p:nvSpPr>
        <p:spPr>
          <a:xfrm rot="2499175">
            <a:off x="14606164" y="1121855"/>
            <a:ext cx="4392070" cy="909864"/>
          </a:xfrm>
          <a:prstGeom prst="rect">
            <a:avLst/>
          </a:prstGeom>
        </p:spPr>
        <p:txBody>
          <a:bodyPr wrap="square" lIns="0" tIns="0" rIns="0" bIns="0" rtlCol="0" anchor="t">
            <a:spAutoFit/>
          </a:bodyPr>
          <a:lstStyle/>
          <a:p>
            <a:pPr algn="ctr">
              <a:lnSpc>
                <a:spcPts val="8539"/>
              </a:lnSpc>
            </a:pPr>
            <a:r>
              <a:rPr lang="en-US" sz="2900" b="1" spc="213">
                <a:solidFill>
                  <a:srgbClr val="F6F6F6"/>
                </a:solidFill>
                <a:latin typeface="Gotham Bold"/>
              </a:rPr>
              <a:t>Data Overview</a:t>
            </a:r>
          </a:p>
        </p:txBody>
      </p:sp>
      <p:sp>
        <p:nvSpPr>
          <p:cNvPr id="5" name="직사각형 4">
            <a:extLst>
              <a:ext uri="{FF2B5EF4-FFF2-40B4-BE49-F238E27FC236}">
                <a16:creationId xmlns:a16="http://schemas.microsoft.com/office/drawing/2014/main" id="{62F2E724-B14A-04C9-C0EE-37E26E301EB5}"/>
              </a:ext>
            </a:extLst>
          </p:cNvPr>
          <p:cNvSpPr/>
          <p:nvPr/>
        </p:nvSpPr>
        <p:spPr>
          <a:xfrm rot="2514938">
            <a:off x="16406697" y="1376262"/>
            <a:ext cx="1086054" cy="5925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5DA158B5-0BF9-1A1A-F5FD-554A3170DA10}"/>
              </a:ext>
            </a:extLst>
          </p:cNvPr>
          <p:cNvSpPr txBox="1"/>
          <p:nvPr/>
        </p:nvSpPr>
        <p:spPr>
          <a:xfrm>
            <a:off x="9321830" y="6170563"/>
            <a:ext cx="9321830" cy="1477328"/>
          </a:xfrm>
          <a:prstGeom prst="rect">
            <a:avLst/>
          </a:prstGeom>
          <a:noFill/>
        </p:spPr>
        <p:txBody>
          <a:bodyPr wrap="square" rtlCol="0">
            <a:spAutoFit/>
          </a:bodyPr>
          <a:lstStyle/>
          <a:p>
            <a:r>
              <a:rPr lang="en-US" altLang="ko-KR" sz="3000">
                <a:latin typeface="Gotham Bold" panose="020B0600000101010101" charset="0"/>
                <a:cs typeface="Gotham Bold" panose="020B0600000101010101" charset="0"/>
              </a:rPr>
              <a:t>Numerical type</a:t>
            </a:r>
            <a:r>
              <a:rPr lang="ko-KR" altLang="en-US" sz="3000">
                <a:latin typeface="Gotham Bold" panose="020B0600000101010101" charset="0"/>
                <a:cs typeface="Gotham Bold" panose="020B0600000101010101" charset="0"/>
              </a:rPr>
              <a:t> </a:t>
            </a:r>
            <a:r>
              <a:rPr lang="en-US" altLang="ko-KR" sz="3000">
                <a:latin typeface="Gotham Bold" panose="020B0600000101010101" charset="0"/>
                <a:cs typeface="Gotham Bold" panose="020B0600000101010101" charset="0"/>
              </a:rPr>
              <a:t>: (</a:t>
            </a:r>
            <a:r>
              <a:rPr lang="en-US" altLang="ko-KR" sz="3000">
                <a:highlight>
                  <a:srgbClr val="BCD19D"/>
                </a:highlight>
                <a:latin typeface="Gotham Bold" panose="020B0600000101010101" charset="0"/>
                <a:cs typeface="Gotham Bold" panose="020B0600000101010101" charset="0"/>
              </a:rPr>
              <a:t>Satisfaction rate from 1~5</a:t>
            </a:r>
            <a:r>
              <a:rPr lang="en-US" altLang="ko-KR" sz="3000">
                <a:latin typeface="Gotham Bold" panose="020B0600000101010101" charset="0"/>
                <a:cs typeface="Gotham Bold" panose="020B0600000101010101" charset="0"/>
              </a:rPr>
              <a:t>,</a:t>
            </a:r>
          </a:p>
          <a:p>
            <a:r>
              <a:rPr lang="en-US" altLang="ko-KR" sz="3000">
                <a:latin typeface="Gotham Bold" panose="020B0600000101010101" charset="0"/>
                <a:cs typeface="Gotham Bold" panose="020B0600000101010101" charset="0"/>
              </a:rPr>
              <a:t>				or </a:t>
            </a:r>
            <a:r>
              <a:rPr lang="en-US" altLang="ko-KR" sz="3000">
                <a:highlight>
                  <a:srgbClr val="7FC2CD"/>
                </a:highlight>
                <a:latin typeface="Gotham Bold" panose="020B0600000101010101" charset="0"/>
                <a:cs typeface="Gotham Bold" panose="020B0600000101010101" charset="0"/>
              </a:rPr>
              <a:t>value expressed as a </a:t>
            </a:r>
            <a:r>
              <a:rPr lang="en-US" altLang="ko-KR" sz="3000">
                <a:latin typeface="Gotham Bold" panose="020B0600000101010101" charset="0"/>
                <a:cs typeface="Gotham Bold" panose="020B0600000101010101" charset="0"/>
              </a:rPr>
              <a:t>					</a:t>
            </a:r>
            <a:r>
              <a:rPr lang="en-US" altLang="ko-KR" sz="3000">
                <a:highlight>
                  <a:srgbClr val="7FC2CD"/>
                </a:highlight>
                <a:latin typeface="Gotham Bold" panose="020B0600000101010101" charset="0"/>
                <a:cs typeface="Gotham Bold" panose="020B0600000101010101" charset="0"/>
              </a:rPr>
              <a:t>number</a:t>
            </a:r>
            <a:r>
              <a:rPr lang="en-US" altLang="ko-KR" sz="3000">
                <a:latin typeface="Gotham Bold" panose="020B0600000101010101" charset="0"/>
                <a:cs typeface="Gotham Bold" panose="020B0600000101010101" charset="0"/>
              </a:rPr>
              <a:t>)</a:t>
            </a:r>
            <a:endParaRPr lang="en-US" altLang="ko-KR" sz="3000" b="0">
              <a:solidFill>
                <a:srgbClr val="000000"/>
              </a:solidFill>
              <a:effectLst/>
              <a:highlight>
                <a:srgbClr val="F7F7F7"/>
              </a:highlight>
              <a:latin typeface="Gotham Bold" panose="020B0600000101010101" charset="0"/>
              <a:cs typeface="Gotham Bold" panose="020B0600000101010101" charset="0"/>
            </a:endParaRPr>
          </a:p>
        </p:txBody>
      </p:sp>
      <mc:AlternateContent xmlns:mc="http://schemas.openxmlformats.org/markup-compatibility/2006" xmlns:p14="http://schemas.microsoft.com/office/powerpoint/2010/main">
        <mc:Choice Requires="p14">
          <p:contentPart p14:bwMode="auto" r:id="rId3">
            <p14:nvContentPartPr>
              <p14:cNvPr id="9" name="잉크 8">
                <a:extLst>
                  <a:ext uri="{FF2B5EF4-FFF2-40B4-BE49-F238E27FC236}">
                    <a16:creationId xmlns:a16="http://schemas.microsoft.com/office/drawing/2014/main" id="{3D30B507-2838-6396-6EDB-58147E549B7B}"/>
                  </a:ext>
                </a:extLst>
              </p14:cNvPr>
              <p14:cNvContentPartPr/>
              <p14:nvPr/>
            </p14:nvContentPartPr>
            <p14:xfrm>
              <a:off x="1430895" y="2452901"/>
              <a:ext cx="1084680" cy="40680"/>
            </p14:xfrm>
          </p:contentPart>
        </mc:Choice>
        <mc:Fallback xmlns="">
          <p:pic>
            <p:nvPicPr>
              <p:cNvPr id="9" name="잉크 8">
                <a:extLst>
                  <a:ext uri="{FF2B5EF4-FFF2-40B4-BE49-F238E27FC236}">
                    <a16:creationId xmlns:a16="http://schemas.microsoft.com/office/drawing/2014/main" id="{3D30B507-2838-6396-6EDB-58147E549B7B}"/>
                  </a:ext>
                </a:extLst>
              </p:cNvPr>
              <p:cNvPicPr/>
              <p:nvPr/>
            </p:nvPicPr>
            <p:blipFill>
              <a:blip r:embed="rId4"/>
              <a:stretch>
                <a:fillRect/>
              </a:stretch>
            </p:blipFill>
            <p:spPr>
              <a:xfrm>
                <a:off x="1376895" y="2345261"/>
                <a:ext cx="11923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잉크 11">
                <a:extLst>
                  <a:ext uri="{FF2B5EF4-FFF2-40B4-BE49-F238E27FC236}">
                    <a16:creationId xmlns:a16="http://schemas.microsoft.com/office/drawing/2014/main" id="{D106457C-2A28-9E32-A91C-8F363E1FACB7}"/>
                  </a:ext>
                </a:extLst>
              </p14:cNvPr>
              <p14:cNvContentPartPr/>
              <p14:nvPr/>
            </p14:nvContentPartPr>
            <p14:xfrm>
              <a:off x="1356735" y="2853221"/>
              <a:ext cx="1996200" cy="360"/>
            </p14:xfrm>
          </p:contentPart>
        </mc:Choice>
        <mc:Fallback xmlns="">
          <p:pic>
            <p:nvPicPr>
              <p:cNvPr id="12" name="잉크 11">
                <a:extLst>
                  <a:ext uri="{FF2B5EF4-FFF2-40B4-BE49-F238E27FC236}">
                    <a16:creationId xmlns:a16="http://schemas.microsoft.com/office/drawing/2014/main" id="{D106457C-2A28-9E32-A91C-8F363E1FACB7}"/>
                  </a:ext>
                </a:extLst>
              </p:cNvPr>
              <p:cNvPicPr/>
              <p:nvPr/>
            </p:nvPicPr>
            <p:blipFill>
              <a:blip r:embed="rId6"/>
              <a:stretch>
                <a:fillRect/>
              </a:stretch>
            </p:blipFill>
            <p:spPr>
              <a:xfrm>
                <a:off x="1303095" y="2745581"/>
                <a:ext cx="2103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잉크 12">
                <a:extLst>
                  <a:ext uri="{FF2B5EF4-FFF2-40B4-BE49-F238E27FC236}">
                    <a16:creationId xmlns:a16="http://schemas.microsoft.com/office/drawing/2014/main" id="{7C866976-A30E-1A6C-6C54-ED34CE55EE04}"/>
                  </a:ext>
                </a:extLst>
              </p14:cNvPr>
              <p14:cNvContentPartPr/>
              <p14:nvPr/>
            </p14:nvContentPartPr>
            <p14:xfrm>
              <a:off x="1460055" y="3384221"/>
              <a:ext cx="1946880" cy="360"/>
            </p14:xfrm>
          </p:contentPart>
        </mc:Choice>
        <mc:Fallback xmlns="">
          <p:pic>
            <p:nvPicPr>
              <p:cNvPr id="13" name="잉크 12">
                <a:extLst>
                  <a:ext uri="{FF2B5EF4-FFF2-40B4-BE49-F238E27FC236}">
                    <a16:creationId xmlns:a16="http://schemas.microsoft.com/office/drawing/2014/main" id="{7C866976-A30E-1A6C-6C54-ED34CE55EE04}"/>
                  </a:ext>
                </a:extLst>
              </p:cNvPr>
              <p:cNvPicPr/>
              <p:nvPr/>
            </p:nvPicPr>
            <p:blipFill>
              <a:blip r:embed="rId8"/>
              <a:stretch>
                <a:fillRect/>
              </a:stretch>
            </p:blipFill>
            <p:spPr>
              <a:xfrm>
                <a:off x="1406055" y="3276221"/>
                <a:ext cx="20545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잉크 16">
                <a:extLst>
                  <a:ext uri="{FF2B5EF4-FFF2-40B4-BE49-F238E27FC236}">
                    <a16:creationId xmlns:a16="http://schemas.microsoft.com/office/drawing/2014/main" id="{107791F3-4F2A-CE1D-7EC0-9BBF638C0305}"/>
                  </a:ext>
                </a:extLst>
              </p14:cNvPr>
              <p14:cNvContentPartPr/>
              <p14:nvPr/>
            </p14:nvContentPartPr>
            <p14:xfrm>
              <a:off x="1474815" y="2705621"/>
              <a:ext cx="1829520" cy="360"/>
            </p14:xfrm>
          </p:contentPart>
        </mc:Choice>
        <mc:Fallback xmlns="">
          <p:pic>
            <p:nvPicPr>
              <p:cNvPr id="17" name="잉크 16">
                <a:extLst>
                  <a:ext uri="{FF2B5EF4-FFF2-40B4-BE49-F238E27FC236}">
                    <a16:creationId xmlns:a16="http://schemas.microsoft.com/office/drawing/2014/main" id="{107791F3-4F2A-CE1D-7EC0-9BBF638C0305}"/>
                  </a:ext>
                </a:extLst>
              </p:cNvPr>
              <p:cNvPicPr/>
              <p:nvPr/>
            </p:nvPicPr>
            <p:blipFill>
              <a:blip r:embed="rId10"/>
              <a:stretch>
                <a:fillRect/>
              </a:stretch>
            </p:blipFill>
            <p:spPr>
              <a:xfrm>
                <a:off x="1420815" y="2597981"/>
                <a:ext cx="19371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잉크 20">
                <a:extLst>
                  <a:ext uri="{FF2B5EF4-FFF2-40B4-BE49-F238E27FC236}">
                    <a16:creationId xmlns:a16="http://schemas.microsoft.com/office/drawing/2014/main" id="{1D58CEF8-9983-5E5E-5F5B-15B733619E49}"/>
                  </a:ext>
                </a:extLst>
              </p14:cNvPr>
              <p14:cNvContentPartPr/>
              <p14:nvPr/>
            </p14:nvContentPartPr>
            <p14:xfrm>
              <a:off x="1460055" y="3649541"/>
              <a:ext cx="964800" cy="360"/>
            </p14:xfrm>
          </p:contentPart>
        </mc:Choice>
        <mc:Fallback xmlns="">
          <p:pic>
            <p:nvPicPr>
              <p:cNvPr id="21" name="잉크 20">
                <a:extLst>
                  <a:ext uri="{FF2B5EF4-FFF2-40B4-BE49-F238E27FC236}">
                    <a16:creationId xmlns:a16="http://schemas.microsoft.com/office/drawing/2014/main" id="{1D58CEF8-9983-5E5E-5F5B-15B733619E49}"/>
                  </a:ext>
                </a:extLst>
              </p:cNvPr>
              <p:cNvPicPr/>
              <p:nvPr/>
            </p:nvPicPr>
            <p:blipFill>
              <a:blip r:embed="rId12"/>
              <a:stretch>
                <a:fillRect/>
              </a:stretch>
            </p:blipFill>
            <p:spPr>
              <a:xfrm>
                <a:off x="1406055" y="3541901"/>
                <a:ext cx="10724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잉크 24">
                <a:extLst>
                  <a:ext uri="{FF2B5EF4-FFF2-40B4-BE49-F238E27FC236}">
                    <a16:creationId xmlns:a16="http://schemas.microsoft.com/office/drawing/2014/main" id="{FBD740E3-532A-6D72-6827-257466DD5745}"/>
                  </a:ext>
                </a:extLst>
              </p14:cNvPr>
              <p14:cNvContentPartPr/>
              <p14:nvPr/>
            </p14:nvContentPartPr>
            <p14:xfrm>
              <a:off x="1312455" y="4277462"/>
              <a:ext cx="2718000" cy="360"/>
            </p14:xfrm>
          </p:contentPart>
        </mc:Choice>
        <mc:Fallback xmlns="">
          <p:pic>
            <p:nvPicPr>
              <p:cNvPr id="25" name="잉크 24">
                <a:extLst>
                  <a:ext uri="{FF2B5EF4-FFF2-40B4-BE49-F238E27FC236}">
                    <a16:creationId xmlns:a16="http://schemas.microsoft.com/office/drawing/2014/main" id="{FBD740E3-532A-6D72-6827-257466DD5745}"/>
                  </a:ext>
                </a:extLst>
              </p:cNvPr>
              <p:cNvPicPr/>
              <p:nvPr/>
            </p:nvPicPr>
            <p:blipFill>
              <a:blip r:embed="rId14"/>
              <a:stretch>
                <a:fillRect/>
              </a:stretch>
            </p:blipFill>
            <p:spPr>
              <a:xfrm>
                <a:off x="1240455" y="4133462"/>
                <a:ext cx="28616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잉크 25">
                <a:extLst>
                  <a:ext uri="{FF2B5EF4-FFF2-40B4-BE49-F238E27FC236}">
                    <a16:creationId xmlns:a16="http://schemas.microsoft.com/office/drawing/2014/main" id="{47C1E6E5-7DF8-B589-A92A-C0B63AA65D95}"/>
                  </a:ext>
                </a:extLst>
              </p14:cNvPr>
              <p14:cNvContentPartPr/>
              <p14:nvPr/>
            </p14:nvContentPartPr>
            <p14:xfrm>
              <a:off x="1386255" y="4601822"/>
              <a:ext cx="3884040" cy="360"/>
            </p14:xfrm>
          </p:contentPart>
        </mc:Choice>
        <mc:Fallback xmlns="">
          <p:pic>
            <p:nvPicPr>
              <p:cNvPr id="26" name="잉크 25">
                <a:extLst>
                  <a:ext uri="{FF2B5EF4-FFF2-40B4-BE49-F238E27FC236}">
                    <a16:creationId xmlns:a16="http://schemas.microsoft.com/office/drawing/2014/main" id="{47C1E6E5-7DF8-B589-A92A-C0B63AA65D95}"/>
                  </a:ext>
                </a:extLst>
              </p:cNvPr>
              <p:cNvPicPr/>
              <p:nvPr/>
            </p:nvPicPr>
            <p:blipFill>
              <a:blip r:embed="rId16"/>
              <a:stretch>
                <a:fillRect/>
              </a:stretch>
            </p:blipFill>
            <p:spPr>
              <a:xfrm>
                <a:off x="1314255" y="4458182"/>
                <a:ext cx="40276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잉크 26">
                <a:extLst>
                  <a:ext uri="{FF2B5EF4-FFF2-40B4-BE49-F238E27FC236}">
                    <a16:creationId xmlns:a16="http://schemas.microsoft.com/office/drawing/2014/main" id="{5BFDA809-93AA-AAAF-142D-91BEC672936C}"/>
                  </a:ext>
                </a:extLst>
              </p14:cNvPr>
              <p14:cNvContentPartPr/>
              <p14:nvPr/>
            </p14:nvContentPartPr>
            <p14:xfrm>
              <a:off x="1445295" y="6356822"/>
              <a:ext cx="2666520" cy="360"/>
            </p14:xfrm>
          </p:contentPart>
        </mc:Choice>
        <mc:Fallback xmlns="">
          <p:pic>
            <p:nvPicPr>
              <p:cNvPr id="27" name="잉크 26">
                <a:extLst>
                  <a:ext uri="{FF2B5EF4-FFF2-40B4-BE49-F238E27FC236}">
                    <a16:creationId xmlns:a16="http://schemas.microsoft.com/office/drawing/2014/main" id="{5BFDA809-93AA-AAAF-142D-91BEC672936C}"/>
                  </a:ext>
                </a:extLst>
              </p:cNvPr>
              <p:cNvPicPr/>
              <p:nvPr/>
            </p:nvPicPr>
            <p:blipFill>
              <a:blip r:embed="rId18"/>
              <a:stretch>
                <a:fillRect/>
              </a:stretch>
            </p:blipFill>
            <p:spPr>
              <a:xfrm>
                <a:off x="1373655" y="6213182"/>
                <a:ext cx="28101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잉크 27">
                <a:extLst>
                  <a:ext uri="{FF2B5EF4-FFF2-40B4-BE49-F238E27FC236}">
                    <a16:creationId xmlns:a16="http://schemas.microsoft.com/office/drawing/2014/main" id="{7670C06A-C158-D281-84CF-B6EBCB0E91DC}"/>
                  </a:ext>
                </a:extLst>
              </p14:cNvPr>
              <p14:cNvContentPartPr/>
              <p14:nvPr/>
            </p14:nvContentPartPr>
            <p14:xfrm>
              <a:off x="1415415" y="6032462"/>
              <a:ext cx="1619280" cy="360"/>
            </p14:xfrm>
          </p:contentPart>
        </mc:Choice>
        <mc:Fallback xmlns="">
          <p:pic>
            <p:nvPicPr>
              <p:cNvPr id="28" name="잉크 27">
                <a:extLst>
                  <a:ext uri="{FF2B5EF4-FFF2-40B4-BE49-F238E27FC236}">
                    <a16:creationId xmlns:a16="http://schemas.microsoft.com/office/drawing/2014/main" id="{7670C06A-C158-D281-84CF-B6EBCB0E91DC}"/>
                  </a:ext>
                </a:extLst>
              </p:cNvPr>
              <p:cNvPicPr/>
              <p:nvPr/>
            </p:nvPicPr>
            <p:blipFill>
              <a:blip r:embed="rId20"/>
              <a:stretch>
                <a:fillRect/>
              </a:stretch>
            </p:blipFill>
            <p:spPr>
              <a:xfrm>
                <a:off x="1343775" y="5888462"/>
                <a:ext cx="17629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잉크 28">
                <a:extLst>
                  <a:ext uri="{FF2B5EF4-FFF2-40B4-BE49-F238E27FC236}">
                    <a16:creationId xmlns:a16="http://schemas.microsoft.com/office/drawing/2014/main" id="{32696651-D348-6FAA-1B5E-7C5E11621E4D}"/>
                  </a:ext>
                </a:extLst>
              </p14:cNvPr>
              <p14:cNvContentPartPr/>
              <p14:nvPr/>
            </p14:nvContentPartPr>
            <p14:xfrm>
              <a:off x="1356735" y="5722862"/>
              <a:ext cx="2082960" cy="360"/>
            </p14:xfrm>
          </p:contentPart>
        </mc:Choice>
        <mc:Fallback xmlns="">
          <p:pic>
            <p:nvPicPr>
              <p:cNvPr id="29" name="잉크 28">
                <a:extLst>
                  <a:ext uri="{FF2B5EF4-FFF2-40B4-BE49-F238E27FC236}">
                    <a16:creationId xmlns:a16="http://schemas.microsoft.com/office/drawing/2014/main" id="{32696651-D348-6FAA-1B5E-7C5E11621E4D}"/>
                  </a:ext>
                </a:extLst>
              </p:cNvPr>
              <p:cNvPicPr/>
              <p:nvPr/>
            </p:nvPicPr>
            <p:blipFill>
              <a:blip r:embed="rId22"/>
              <a:stretch>
                <a:fillRect/>
              </a:stretch>
            </p:blipFill>
            <p:spPr>
              <a:xfrm>
                <a:off x="1285095" y="5578862"/>
                <a:ext cx="22266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잉크 30">
                <a:extLst>
                  <a:ext uri="{FF2B5EF4-FFF2-40B4-BE49-F238E27FC236}">
                    <a16:creationId xmlns:a16="http://schemas.microsoft.com/office/drawing/2014/main" id="{BD2021F0-4349-D564-8B44-CD1E9AF6DC83}"/>
                  </a:ext>
                </a:extLst>
              </p14:cNvPr>
              <p14:cNvContentPartPr/>
              <p14:nvPr/>
            </p14:nvContentPartPr>
            <p14:xfrm>
              <a:off x="1460055" y="5398142"/>
              <a:ext cx="1839240" cy="360"/>
            </p14:xfrm>
          </p:contentPart>
        </mc:Choice>
        <mc:Fallback xmlns="">
          <p:pic>
            <p:nvPicPr>
              <p:cNvPr id="31" name="잉크 30">
                <a:extLst>
                  <a:ext uri="{FF2B5EF4-FFF2-40B4-BE49-F238E27FC236}">
                    <a16:creationId xmlns:a16="http://schemas.microsoft.com/office/drawing/2014/main" id="{BD2021F0-4349-D564-8B44-CD1E9AF6DC83}"/>
                  </a:ext>
                </a:extLst>
              </p:cNvPr>
              <p:cNvPicPr/>
              <p:nvPr/>
            </p:nvPicPr>
            <p:blipFill>
              <a:blip r:embed="rId24"/>
              <a:stretch>
                <a:fillRect/>
              </a:stretch>
            </p:blipFill>
            <p:spPr>
              <a:xfrm>
                <a:off x="1388055" y="5254502"/>
                <a:ext cx="19828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2" name="잉크 31">
                <a:extLst>
                  <a:ext uri="{FF2B5EF4-FFF2-40B4-BE49-F238E27FC236}">
                    <a16:creationId xmlns:a16="http://schemas.microsoft.com/office/drawing/2014/main" id="{E26A9BDE-52DF-FD79-6DCE-5B018B3CE58A}"/>
                  </a:ext>
                </a:extLst>
              </p14:cNvPr>
              <p14:cNvContentPartPr/>
              <p14:nvPr/>
            </p14:nvContentPartPr>
            <p14:xfrm>
              <a:off x="1445295" y="5103302"/>
              <a:ext cx="1576800" cy="360"/>
            </p14:xfrm>
          </p:contentPart>
        </mc:Choice>
        <mc:Fallback xmlns="">
          <p:pic>
            <p:nvPicPr>
              <p:cNvPr id="32" name="잉크 31">
                <a:extLst>
                  <a:ext uri="{FF2B5EF4-FFF2-40B4-BE49-F238E27FC236}">
                    <a16:creationId xmlns:a16="http://schemas.microsoft.com/office/drawing/2014/main" id="{E26A9BDE-52DF-FD79-6DCE-5B018B3CE58A}"/>
                  </a:ext>
                </a:extLst>
              </p:cNvPr>
              <p:cNvPicPr/>
              <p:nvPr/>
            </p:nvPicPr>
            <p:blipFill>
              <a:blip r:embed="rId26"/>
              <a:stretch>
                <a:fillRect/>
              </a:stretch>
            </p:blipFill>
            <p:spPr>
              <a:xfrm>
                <a:off x="1373655" y="4959302"/>
                <a:ext cx="17204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3" name="잉크 32">
                <a:extLst>
                  <a:ext uri="{FF2B5EF4-FFF2-40B4-BE49-F238E27FC236}">
                    <a16:creationId xmlns:a16="http://schemas.microsoft.com/office/drawing/2014/main" id="{6FD654E2-CD3F-D90D-D648-7CE20831B2CE}"/>
                  </a:ext>
                </a:extLst>
              </p14:cNvPr>
              <p14:cNvContentPartPr/>
              <p14:nvPr/>
            </p14:nvContentPartPr>
            <p14:xfrm>
              <a:off x="1386255" y="4823222"/>
              <a:ext cx="2855880" cy="360"/>
            </p14:xfrm>
          </p:contentPart>
        </mc:Choice>
        <mc:Fallback xmlns="">
          <p:pic>
            <p:nvPicPr>
              <p:cNvPr id="33" name="잉크 32">
                <a:extLst>
                  <a:ext uri="{FF2B5EF4-FFF2-40B4-BE49-F238E27FC236}">
                    <a16:creationId xmlns:a16="http://schemas.microsoft.com/office/drawing/2014/main" id="{6FD654E2-CD3F-D90D-D648-7CE20831B2CE}"/>
                  </a:ext>
                </a:extLst>
              </p:cNvPr>
              <p:cNvPicPr/>
              <p:nvPr/>
            </p:nvPicPr>
            <p:blipFill>
              <a:blip r:embed="rId28"/>
              <a:stretch>
                <a:fillRect/>
              </a:stretch>
            </p:blipFill>
            <p:spPr>
              <a:xfrm>
                <a:off x="1314255" y="4679222"/>
                <a:ext cx="29995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4" name="잉크 33">
                <a:extLst>
                  <a:ext uri="{FF2B5EF4-FFF2-40B4-BE49-F238E27FC236}">
                    <a16:creationId xmlns:a16="http://schemas.microsoft.com/office/drawing/2014/main" id="{F91AF03D-502E-F26D-4997-6CBBAEF48167}"/>
                  </a:ext>
                </a:extLst>
              </p14:cNvPr>
              <p14:cNvContentPartPr/>
              <p14:nvPr/>
            </p14:nvContentPartPr>
            <p14:xfrm>
              <a:off x="1386255" y="8067542"/>
              <a:ext cx="1595520" cy="360"/>
            </p14:xfrm>
          </p:contentPart>
        </mc:Choice>
        <mc:Fallback xmlns="">
          <p:pic>
            <p:nvPicPr>
              <p:cNvPr id="34" name="잉크 33">
                <a:extLst>
                  <a:ext uri="{FF2B5EF4-FFF2-40B4-BE49-F238E27FC236}">
                    <a16:creationId xmlns:a16="http://schemas.microsoft.com/office/drawing/2014/main" id="{F91AF03D-502E-F26D-4997-6CBBAEF48167}"/>
                  </a:ext>
                </a:extLst>
              </p:cNvPr>
              <p:cNvPicPr/>
              <p:nvPr/>
            </p:nvPicPr>
            <p:blipFill>
              <a:blip r:embed="rId30"/>
              <a:stretch>
                <a:fillRect/>
              </a:stretch>
            </p:blipFill>
            <p:spPr>
              <a:xfrm>
                <a:off x="1314255" y="7923902"/>
                <a:ext cx="17391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6" name="잉크 35">
                <a:extLst>
                  <a:ext uri="{FF2B5EF4-FFF2-40B4-BE49-F238E27FC236}">
                    <a16:creationId xmlns:a16="http://schemas.microsoft.com/office/drawing/2014/main" id="{A2E0C923-87BB-E69C-19A6-D61E0943F275}"/>
                  </a:ext>
                </a:extLst>
              </p14:cNvPr>
              <p14:cNvContentPartPr/>
              <p14:nvPr/>
            </p14:nvContentPartPr>
            <p14:xfrm>
              <a:off x="1460055" y="7713662"/>
              <a:ext cx="1972440" cy="360"/>
            </p14:xfrm>
          </p:contentPart>
        </mc:Choice>
        <mc:Fallback xmlns="">
          <p:pic>
            <p:nvPicPr>
              <p:cNvPr id="36" name="잉크 35">
                <a:extLst>
                  <a:ext uri="{FF2B5EF4-FFF2-40B4-BE49-F238E27FC236}">
                    <a16:creationId xmlns:a16="http://schemas.microsoft.com/office/drawing/2014/main" id="{A2E0C923-87BB-E69C-19A6-D61E0943F275}"/>
                  </a:ext>
                </a:extLst>
              </p:cNvPr>
              <p:cNvPicPr/>
              <p:nvPr/>
            </p:nvPicPr>
            <p:blipFill>
              <a:blip r:embed="rId32"/>
              <a:stretch>
                <a:fillRect/>
              </a:stretch>
            </p:blipFill>
            <p:spPr>
              <a:xfrm>
                <a:off x="1388055" y="7570022"/>
                <a:ext cx="21160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7" name="잉크 36">
                <a:extLst>
                  <a:ext uri="{FF2B5EF4-FFF2-40B4-BE49-F238E27FC236}">
                    <a16:creationId xmlns:a16="http://schemas.microsoft.com/office/drawing/2014/main" id="{5ED5EA05-4D1E-BB53-5C89-4972F29CFC04}"/>
                  </a:ext>
                </a:extLst>
              </p14:cNvPr>
              <p14:cNvContentPartPr/>
              <p14:nvPr/>
            </p14:nvContentPartPr>
            <p14:xfrm>
              <a:off x="1519095" y="7492622"/>
              <a:ext cx="1781640" cy="360"/>
            </p14:xfrm>
          </p:contentPart>
        </mc:Choice>
        <mc:Fallback xmlns="">
          <p:pic>
            <p:nvPicPr>
              <p:cNvPr id="37" name="잉크 36">
                <a:extLst>
                  <a:ext uri="{FF2B5EF4-FFF2-40B4-BE49-F238E27FC236}">
                    <a16:creationId xmlns:a16="http://schemas.microsoft.com/office/drawing/2014/main" id="{5ED5EA05-4D1E-BB53-5C89-4972F29CFC04}"/>
                  </a:ext>
                </a:extLst>
              </p:cNvPr>
              <p:cNvPicPr/>
              <p:nvPr/>
            </p:nvPicPr>
            <p:blipFill>
              <a:blip r:embed="rId34"/>
              <a:stretch>
                <a:fillRect/>
              </a:stretch>
            </p:blipFill>
            <p:spPr>
              <a:xfrm>
                <a:off x="1447455" y="7348622"/>
                <a:ext cx="19252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8" name="잉크 37">
                <a:extLst>
                  <a:ext uri="{FF2B5EF4-FFF2-40B4-BE49-F238E27FC236}">
                    <a16:creationId xmlns:a16="http://schemas.microsoft.com/office/drawing/2014/main" id="{F5E621EF-4506-81D5-E848-EB2AAE34F460}"/>
                  </a:ext>
                </a:extLst>
              </p14:cNvPr>
              <p14:cNvContentPartPr/>
              <p14:nvPr/>
            </p14:nvContentPartPr>
            <p14:xfrm>
              <a:off x="1430895" y="7182662"/>
              <a:ext cx="1964520" cy="360"/>
            </p14:xfrm>
          </p:contentPart>
        </mc:Choice>
        <mc:Fallback xmlns="">
          <p:pic>
            <p:nvPicPr>
              <p:cNvPr id="38" name="잉크 37">
                <a:extLst>
                  <a:ext uri="{FF2B5EF4-FFF2-40B4-BE49-F238E27FC236}">
                    <a16:creationId xmlns:a16="http://schemas.microsoft.com/office/drawing/2014/main" id="{F5E621EF-4506-81D5-E848-EB2AAE34F460}"/>
                  </a:ext>
                </a:extLst>
              </p:cNvPr>
              <p:cNvPicPr/>
              <p:nvPr/>
            </p:nvPicPr>
            <p:blipFill>
              <a:blip r:embed="rId36"/>
              <a:stretch>
                <a:fillRect/>
              </a:stretch>
            </p:blipFill>
            <p:spPr>
              <a:xfrm>
                <a:off x="1358895" y="7039022"/>
                <a:ext cx="21081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9" name="잉크 38">
                <a:extLst>
                  <a:ext uri="{FF2B5EF4-FFF2-40B4-BE49-F238E27FC236}">
                    <a16:creationId xmlns:a16="http://schemas.microsoft.com/office/drawing/2014/main" id="{F150EB69-0108-68F5-FC3C-3EA345B2B86B}"/>
                  </a:ext>
                </a:extLst>
              </p14:cNvPr>
              <p14:cNvContentPartPr/>
              <p14:nvPr/>
            </p14:nvContentPartPr>
            <p14:xfrm>
              <a:off x="1430895" y="6932102"/>
              <a:ext cx="1963440" cy="360"/>
            </p14:xfrm>
          </p:contentPart>
        </mc:Choice>
        <mc:Fallback xmlns="">
          <p:pic>
            <p:nvPicPr>
              <p:cNvPr id="39" name="잉크 38">
                <a:extLst>
                  <a:ext uri="{FF2B5EF4-FFF2-40B4-BE49-F238E27FC236}">
                    <a16:creationId xmlns:a16="http://schemas.microsoft.com/office/drawing/2014/main" id="{F150EB69-0108-68F5-FC3C-3EA345B2B86B}"/>
                  </a:ext>
                </a:extLst>
              </p:cNvPr>
              <p:cNvPicPr/>
              <p:nvPr/>
            </p:nvPicPr>
            <p:blipFill>
              <a:blip r:embed="rId38"/>
              <a:stretch>
                <a:fillRect/>
              </a:stretch>
            </p:blipFill>
            <p:spPr>
              <a:xfrm>
                <a:off x="1358895" y="6788102"/>
                <a:ext cx="21070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0" name="잉크 39">
                <a:extLst>
                  <a:ext uri="{FF2B5EF4-FFF2-40B4-BE49-F238E27FC236}">
                    <a16:creationId xmlns:a16="http://schemas.microsoft.com/office/drawing/2014/main" id="{B0B8C6C1-C3D2-CBC8-2E0B-C617408DDFEB}"/>
                  </a:ext>
                </a:extLst>
              </p14:cNvPr>
              <p14:cNvContentPartPr/>
              <p14:nvPr/>
            </p14:nvContentPartPr>
            <p14:xfrm>
              <a:off x="1430895" y="6652022"/>
              <a:ext cx="2091960" cy="360"/>
            </p14:xfrm>
          </p:contentPart>
        </mc:Choice>
        <mc:Fallback xmlns="">
          <p:pic>
            <p:nvPicPr>
              <p:cNvPr id="40" name="잉크 39">
                <a:extLst>
                  <a:ext uri="{FF2B5EF4-FFF2-40B4-BE49-F238E27FC236}">
                    <a16:creationId xmlns:a16="http://schemas.microsoft.com/office/drawing/2014/main" id="{B0B8C6C1-C3D2-CBC8-2E0B-C617408DDFEB}"/>
                  </a:ext>
                </a:extLst>
              </p:cNvPr>
              <p:cNvPicPr/>
              <p:nvPr/>
            </p:nvPicPr>
            <p:blipFill>
              <a:blip r:embed="rId40"/>
              <a:stretch>
                <a:fillRect/>
              </a:stretch>
            </p:blipFill>
            <p:spPr>
              <a:xfrm>
                <a:off x="1358895" y="6508022"/>
                <a:ext cx="22356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1" name="잉크 40">
                <a:extLst>
                  <a:ext uri="{FF2B5EF4-FFF2-40B4-BE49-F238E27FC236}">
                    <a16:creationId xmlns:a16="http://schemas.microsoft.com/office/drawing/2014/main" id="{7D71EEFD-C75A-5536-E7A1-4D41FA4D6179}"/>
                  </a:ext>
                </a:extLst>
              </p14:cNvPr>
              <p14:cNvContentPartPr/>
              <p14:nvPr/>
            </p14:nvContentPartPr>
            <p14:xfrm>
              <a:off x="1386255" y="8687102"/>
              <a:ext cx="3007800" cy="360"/>
            </p14:xfrm>
          </p:contentPart>
        </mc:Choice>
        <mc:Fallback xmlns="">
          <p:pic>
            <p:nvPicPr>
              <p:cNvPr id="41" name="잉크 40">
                <a:extLst>
                  <a:ext uri="{FF2B5EF4-FFF2-40B4-BE49-F238E27FC236}">
                    <a16:creationId xmlns:a16="http://schemas.microsoft.com/office/drawing/2014/main" id="{7D71EEFD-C75A-5536-E7A1-4D41FA4D6179}"/>
                  </a:ext>
                </a:extLst>
              </p:cNvPr>
              <p:cNvPicPr/>
              <p:nvPr/>
            </p:nvPicPr>
            <p:blipFill>
              <a:blip r:embed="rId42"/>
              <a:stretch>
                <a:fillRect/>
              </a:stretch>
            </p:blipFill>
            <p:spPr>
              <a:xfrm>
                <a:off x="1314255" y="8543462"/>
                <a:ext cx="31514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2" name="잉크 41">
                <a:extLst>
                  <a:ext uri="{FF2B5EF4-FFF2-40B4-BE49-F238E27FC236}">
                    <a16:creationId xmlns:a16="http://schemas.microsoft.com/office/drawing/2014/main" id="{2175284C-843D-834C-5FE9-C48A2D01E8BD}"/>
                  </a:ext>
                </a:extLst>
              </p14:cNvPr>
              <p14:cNvContentPartPr/>
              <p14:nvPr/>
            </p14:nvContentPartPr>
            <p14:xfrm>
              <a:off x="1460055" y="8392262"/>
              <a:ext cx="3106080" cy="360"/>
            </p14:xfrm>
          </p:contentPart>
        </mc:Choice>
        <mc:Fallback xmlns="">
          <p:pic>
            <p:nvPicPr>
              <p:cNvPr id="42" name="잉크 41">
                <a:extLst>
                  <a:ext uri="{FF2B5EF4-FFF2-40B4-BE49-F238E27FC236}">
                    <a16:creationId xmlns:a16="http://schemas.microsoft.com/office/drawing/2014/main" id="{2175284C-843D-834C-5FE9-C48A2D01E8BD}"/>
                  </a:ext>
                </a:extLst>
              </p:cNvPr>
              <p:cNvPicPr/>
              <p:nvPr/>
            </p:nvPicPr>
            <p:blipFill>
              <a:blip r:embed="rId44"/>
              <a:stretch>
                <a:fillRect/>
              </a:stretch>
            </p:blipFill>
            <p:spPr>
              <a:xfrm>
                <a:off x="1388055" y="8248262"/>
                <a:ext cx="32497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3" name="잉크 42">
                <a:extLst>
                  <a:ext uri="{FF2B5EF4-FFF2-40B4-BE49-F238E27FC236}">
                    <a16:creationId xmlns:a16="http://schemas.microsoft.com/office/drawing/2014/main" id="{7BC4A226-8562-5B5E-4E54-0B080E6A50E0}"/>
                  </a:ext>
                </a:extLst>
              </p14:cNvPr>
              <p14:cNvContentPartPr/>
              <p14:nvPr/>
            </p14:nvContentPartPr>
            <p14:xfrm>
              <a:off x="1386255" y="4011782"/>
              <a:ext cx="2018160" cy="360"/>
            </p14:xfrm>
          </p:contentPart>
        </mc:Choice>
        <mc:Fallback xmlns="">
          <p:pic>
            <p:nvPicPr>
              <p:cNvPr id="43" name="잉크 42">
                <a:extLst>
                  <a:ext uri="{FF2B5EF4-FFF2-40B4-BE49-F238E27FC236}">
                    <a16:creationId xmlns:a16="http://schemas.microsoft.com/office/drawing/2014/main" id="{7BC4A226-8562-5B5E-4E54-0B080E6A50E0}"/>
                  </a:ext>
                </a:extLst>
              </p:cNvPr>
              <p:cNvPicPr/>
              <p:nvPr/>
            </p:nvPicPr>
            <p:blipFill>
              <a:blip r:embed="rId46"/>
              <a:stretch>
                <a:fillRect/>
              </a:stretch>
            </p:blipFill>
            <p:spPr>
              <a:xfrm>
                <a:off x="1314255" y="3868142"/>
                <a:ext cx="21618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4" name="잉크 43">
                <a:extLst>
                  <a:ext uri="{FF2B5EF4-FFF2-40B4-BE49-F238E27FC236}">
                    <a16:creationId xmlns:a16="http://schemas.microsoft.com/office/drawing/2014/main" id="{8258B999-A77B-AC2F-7AED-F133FA306F51}"/>
                  </a:ext>
                </a:extLst>
              </p14:cNvPr>
              <p14:cNvContentPartPr/>
              <p14:nvPr/>
            </p14:nvContentPartPr>
            <p14:xfrm>
              <a:off x="1386255" y="3097382"/>
              <a:ext cx="676080" cy="360"/>
            </p14:xfrm>
          </p:contentPart>
        </mc:Choice>
        <mc:Fallback xmlns="">
          <p:pic>
            <p:nvPicPr>
              <p:cNvPr id="44" name="잉크 43">
                <a:extLst>
                  <a:ext uri="{FF2B5EF4-FFF2-40B4-BE49-F238E27FC236}">
                    <a16:creationId xmlns:a16="http://schemas.microsoft.com/office/drawing/2014/main" id="{8258B999-A77B-AC2F-7AED-F133FA306F51}"/>
                  </a:ext>
                </a:extLst>
              </p:cNvPr>
              <p:cNvPicPr/>
              <p:nvPr/>
            </p:nvPicPr>
            <p:blipFill>
              <a:blip r:embed="rId48"/>
              <a:stretch>
                <a:fillRect/>
              </a:stretch>
            </p:blipFill>
            <p:spPr>
              <a:xfrm>
                <a:off x="1314255" y="2953742"/>
                <a:ext cx="8197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6" name="잉크 45">
                <a:extLst>
                  <a:ext uri="{FF2B5EF4-FFF2-40B4-BE49-F238E27FC236}">
                    <a16:creationId xmlns:a16="http://schemas.microsoft.com/office/drawing/2014/main" id="{15B973A9-7707-9852-0353-8EB794EFBC17}"/>
                  </a:ext>
                </a:extLst>
              </p14:cNvPr>
              <p14:cNvContentPartPr/>
              <p14:nvPr/>
            </p14:nvContentPartPr>
            <p14:xfrm>
              <a:off x="1430895" y="2227262"/>
              <a:ext cx="401040" cy="360"/>
            </p14:xfrm>
          </p:contentPart>
        </mc:Choice>
        <mc:Fallback xmlns="">
          <p:pic>
            <p:nvPicPr>
              <p:cNvPr id="46" name="잉크 45">
                <a:extLst>
                  <a:ext uri="{FF2B5EF4-FFF2-40B4-BE49-F238E27FC236}">
                    <a16:creationId xmlns:a16="http://schemas.microsoft.com/office/drawing/2014/main" id="{15B973A9-7707-9852-0353-8EB794EFBC17}"/>
                  </a:ext>
                </a:extLst>
              </p:cNvPr>
              <p:cNvPicPr/>
              <p:nvPr/>
            </p:nvPicPr>
            <p:blipFill>
              <a:blip r:embed="rId50"/>
              <a:stretch>
                <a:fillRect/>
              </a:stretch>
            </p:blipFill>
            <p:spPr>
              <a:xfrm>
                <a:off x="1358895" y="2083622"/>
                <a:ext cx="544680" cy="288000"/>
              </a:xfrm>
              <a:prstGeom prst="rect">
                <a:avLst/>
              </a:prstGeom>
            </p:spPr>
          </p:pic>
        </mc:Fallback>
      </mc:AlternateContent>
      <p:sp>
        <p:nvSpPr>
          <p:cNvPr id="47" name="TextBox 46">
            <a:extLst>
              <a:ext uri="{FF2B5EF4-FFF2-40B4-BE49-F238E27FC236}">
                <a16:creationId xmlns:a16="http://schemas.microsoft.com/office/drawing/2014/main" id="{401A5B2A-1E10-0582-C24F-D3DF7B5E826A}"/>
              </a:ext>
            </a:extLst>
          </p:cNvPr>
          <p:cNvSpPr txBox="1"/>
          <p:nvPr/>
        </p:nvSpPr>
        <p:spPr>
          <a:xfrm>
            <a:off x="3270084" y="2615836"/>
            <a:ext cx="189987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ko-KR">
                <a:solidFill>
                  <a:srgbClr val="FF0000"/>
                </a:solidFill>
                <a:latin typeface="Gotham Bold" panose="020B0600000101010101" charset="0"/>
                <a:cs typeface="Gotham Bold" panose="020B0600000101010101" charset="0"/>
              </a:rPr>
              <a:t>Loyal / Diloyal</a:t>
            </a:r>
            <a:endParaRPr lang="ko-KR" altLang="en-US">
              <a:solidFill>
                <a:srgbClr val="FF0000"/>
              </a:solidFill>
              <a:latin typeface="Gotham Bold" panose="020B0600000101010101" charset="0"/>
              <a:cs typeface="Gotham Bold" panose="020B0600000101010101" charset="0"/>
            </a:endParaRPr>
          </a:p>
        </p:txBody>
      </p:sp>
      <p:sp>
        <p:nvSpPr>
          <p:cNvPr id="48" name="TextBox 47">
            <a:extLst>
              <a:ext uri="{FF2B5EF4-FFF2-40B4-BE49-F238E27FC236}">
                <a16:creationId xmlns:a16="http://schemas.microsoft.com/office/drawing/2014/main" id="{C01AFB95-D6B8-A48A-F6EA-C47D59012F69}"/>
              </a:ext>
            </a:extLst>
          </p:cNvPr>
          <p:cNvSpPr txBox="1"/>
          <p:nvPr/>
        </p:nvSpPr>
        <p:spPr>
          <a:xfrm flipH="1">
            <a:off x="3299295" y="3081818"/>
            <a:ext cx="2573022" cy="369332"/>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ko-KR">
                <a:solidFill>
                  <a:srgbClr val="FF0000"/>
                </a:solidFill>
                <a:latin typeface="Gotham Bold" panose="020B0600000101010101" charset="0"/>
                <a:cs typeface="Gotham Bold" panose="020B0600000101010101" charset="0"/>
              </a:rPr>
              <a:t>Personal / Business</a:t>
            </a:r>
            <a:endParaRPr lang="ko-KR" altLang="en-US">
              <a:solidFill>
                <a:srgbClr val="FF0000"/>
              </a:solidFill>
              <a:latin typeface="Gotham Bold" panose="020B0600000101010101" charset="0"/>
              <a:cs typeface="Gotham Bold" panose="020B0600000101010101" charset="0"/>
            </a:endParaRPr>
          </a:p>
        </p:txBody>
      </p:sp>
      <p:sp>
        <p:nvSpPr>
          <p:cNvPr id="49" name="TextBox 48">
            <a:extLst>
              <a:ext uri="{FF2B5EF4-FFF2-40B4-BE49-F238E27FC236}">
                <a16:creationId xmlns:a16="http://schemas.microsoft.com/office/drawing/2014/main" id="{E5CE092A-A7E0-7AC4-C080-FE069F733214}"/>
              </a:ext>
            </a:extLst>
          </p:cNvPr>
          <p:cNvSpPr txBox="1"/>
          <p:nvPr/>
        </p:nvSpPr>
        <p:spPr>
          <a:xfrm>
            <a:off x="2205654" y="3494395"/>
            <a:ext cx="3130716" cy="369332"/>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ko-KR">
                <a:solidFill>
                  <a:srgbClr val="FF0000"/>
                </a:solidFill>
                <a:latin typeface="Gotham Bold" panose="020B0600000101010101" charset="0"/>
                <a:cs typeface="Gotham Bold" panose="020B0600000101010101" charset="0"/>
              </a:rPr>
              <a:t>Business / Eco / Eco Plus</a:t>
            </a:r>
            <a:endParaRPr lang="ko-KR" altLang="en-US">
              <a:solidFill>
                <a:srgbClr val="FF0000"/>
              </a:solidFill>
              <a:latin typeface="Gotham Bold" panose="020B0600000101010101" charset="0"/>
              <a:cs typeface="Gotham Bold" panose="020B0600000101010101" charset="0"/>
            </a:endParaRPr>
          </a:p>
        </p:txBody>
      </p:sp>
      <p:sp>
        <p:nvSpPr>
          <p:cNvPr id="10" name="TextBox 2">
            <a:extLst>
              <a:ext uri="{FF2B5EF4-FFF2-40B4-BE49-F238E27FC236}">
                <a16:creationId xmlns:a16="http://schemas.microsoft.com/office/drawing/2014/main" id="{9703A897-5B32-BD49-B8A7-2671EB301BBB}"/>
              </a:ext>
            </a:extLst>
          </p:cNvPr>
          <p:cNvSpPr txBox="1"/>
          <p:nvPr/>
        </p:nvSpPr>
        <p:spPr>
          <a:xfrm>
            <a:off x="533400" y="465364"/>
            <a:ext cx="8753987" cy="744435"/>
          </a:xfrm>
          <a:prstGeom prst="rect">
            <a:avLst/>
          </a:prstGeom>
        </p:spPr>
        <p:txBody>
          <a:bodyPr wrap="square" lIns="0" tIns="0" rIns="0" bIns="0" rtlCol="0" anchor="t">
            <a:spAutoFit/>
          </a:bodyPr>
          <a:lstStyle/>
          <a:p>
            <a:pPr algn="just">
              <a:lnSpc>
                <a:spcPts val="6299"/>
              </a:lnSpc>
            </a:pPr>
            <a:r>
              <a:rPr lang="en-US" sz="4500" spc="157">
                <a:solidFill>
                  <a:srgbClr val="004AAD"/>
                </a:solidFill>
                <a:latin typeface="Gotham Bold"/>
              </a:rPr>
              <a:t>EXPLAINING  VARIABLES</a:t>
            </a:r>
          </a:p>
        </p:txBody>
      </p:sp>
    </p:spTree>
    <p:extLst>
      <p:ext uri="{BB962C8B-B14F-4D97-AF65-F5344CB8AC3E}">
        <p14:creationId xmlns:p14="http://schemas.microsoft.com/office/powerpoint/2010/main" val="1564682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a:extLst>
              <a:ext uri="{FF2B5EF4-FFF2-40B4-BE49-F238E27FC236}">
                <a16:creationId xmlns:a16="http://schemas.microsoft.com/office/drawing/2014/main" id="{22C45463-D899-4B44-DCAE-98DB08EB2975}"/>
              </a:ext>
            </a:extLst>
          </p:cNvPr>
          <p:cNvSpPr/>
          <p:nvPr/>
        </p:nvSpPr>
        <p:spPr>
          <a:xfrm>
            <a:off x="-12290" y="0"/>
            <a:ext cx="18288000" cy="10287000"/>
          </a:xfrm>
          <a:prstGeom prst="rect">
            <a:avLst/>
          </a:prstGeom>
          <a:solidFill>
            <a:srgbClr val="F6F6F6"/>
          </a:solidFill>
        </p:spPr>
        <p:txBody>
          <a:bodyPr/>
          <a:lstStyle/>
          <a:p>
            <a:endParaRPr lang="ko-KR" altLang="en-US"/>
          </a:p>
        </p:txBody>
      </p:sp>
      <p:sp>
        <p:nvSpPr>
          <p:cNvPr id="2" name="직사각형 1">
            <a:extLst>
              <a:ext uri="{FF2B5EF4-FFF2-40B4-BE49-F238E27FC236}">
                <a16:creationId xmlns:a16="http://schemas.microsoft.com/office/drawing/2014/main" id="{D33F3803-4283-D74E-DC05-9251B109D6DA}"/>
              </a:ext>
            </a:extLst>
          </p:cNvPr>
          <p:cNvSpPr/>
          <p:nvPr/>
        </p:nvSpPr>
        <p:spPr>
          <a:xfrm>
            <a:off x="4267200" y="3162300"/>
            <a:ext cx="9906000" cy="3124200"/>
          </a:xfrm>
          <a:prstGeom prst="rect">
            <a:avLst/>
          </a:prstGeom>
          <a:solidFill>
            <a:srgbClr val="004A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763C854-71DF-741A-BF5A-88C6BF22B889}"/>
              </a:ext>
            </a:extLst>
          </p:cNvPr>
          <p:cNvSpPr txBox="1"/>
          <p:nvPr/>
        </p:nvSpPr>
        <p:spPr>
          <a:xfrm>
            <a:off x="6096000" y="4172080"/>
            <a:ext cx="6496473" cy="971420"/>
          </a:xfrm>
          <a:prstGeom prst="rect">
            <a:avLst/>
          </a:prstGeom>
        </p:spPr>
        <p:txBody>
          <a:bodyPr wrap="square" lIns="0" tIns="0" rIns="0" bIns="0" rtlCol="0" anchor="t">
            <a:spAutoFit/>
          </a:bodyPr>
          <a:lstStyle/>
          <a:p>
            <a:pPr algn="ctr">
              <a:lnSpc>
                <a:spcPts val="8539"/>
              </a:lnSpc>
            </a:pPr>
            <a:r>
              <a:rPr lang="en-US" sz="5000" b="1" spc="213">
                <a:solidFill>
                  <a:srgbClr val="F6F6F6"/>
                </a:solidFill>
                <a:latin typeface="Gotham Bold"/>
              </a:rPr>
              <a:t>Techniques</a:t>
            </a:r>
          </a:p>
        </p:txBody>
      </p:sp>
      <p:sp>
        <p:nvSpPr>
          <p:cNvPr id="4" name="직사각형 3">
            <a:extLst>
              <a:ext uri="{FF2B5EF4-FFF2-40B4-BE49-F238E27FC236}">
                <a16:creationId xmlns:a16="http://schemas.microsoft.com/office/drawing/2014/main" id="{93DA059D-97E3-19DC-B829-4BD7F6D796B7}"/>
              </a:ext>
            </a:extLst>
          </p:cNvPr>
          <p:cNvSpPr/>
          <p:nvPr/>
        </p:nvSpPr>
        <p:spPr>
          <a:xfrm rot="10800000">
            <a:off x="7933876" y="4152900"/>
            <a:ext cx="2886523" cy="762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922525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419</TotalTime>
  <Words>1221</Words>
  <Application>Microsoft Office PowerPoint</Application>
  <PresentationFormat>사용자 지정</PresentationFormat>
  <Paragraphs>133</Paragraphs>
  <Slides>18</Slides>
  <Notes>2</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18</vt:i4>
      </vt:variant>
    </vt:vector>
  </HeadingPairs>
  <TitlesOfParts>
    <vt:vector size="24" baseType="lpstr">
      <vt:lpstr>윤고딕 Semi-Bold</vt:lpstr>
      <vt:lpstr>맑은 고딕</vt:lpstr>
      <vt:lpstr>Gotham Bold</vt:lpstr>
      <vt:lpstr>Arial</vt:lpstr>
      <vt:lpstr>Calibri</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파란색 깔끔하고 미니멀한 면접 발표 디자인 크리에이티브 포트폴리오 프레젠테이션</dc:title>
  <cp:lastModifiedBy>은지 신</cp:lastModifiedBy>
  <cp:revision>44</cp:revision>
  <dcterms:created xsi:type="dcterms:W3CDTF">2006-08-16T00:00:00Z</dcterms:created>
  <dcterms:modified xsi:type="dcterms:W3CDTF">2024-06-08T08:17:00Z</dcterms:modified>
  <dc:identifier>DAGE83VIDWM</dc:identifier>
</cp:coreProperties>
</file>